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notesSlides/notesSlide2.xml" ContentType="application/vnd.openxmlformats-officedocument.presentationml.notesSlide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7"/>
  </p:notesMasterIdLst>
  <p:handoutMasterIdLst>
    <p:handoutMasterId r:id="rId8"/>
  </p:handoutMasterIdLst>
  <p:sldIdLst>
    <p:sldId id="259" r:id="rId5"/>
    <p:sldId id="261" r:id="rId6"/>
  </p:sldIdLst>
  <p:sldSz cx="12192000" cy="6858000"/>
  <p:notesSz cx="6797675" cy="9926638"/>
  <p:custDataLst>
    <p:tags r:id="rId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49" userDrawn="1">
          <p15:clr>
            <a:srgbClr val="A4A3A4"/>
          </p15:clr>
        </p15:guide>
        <p15:guide id="2" pos="7559" userDrawn="1">
          <p15:clr>
            <a:srgbClr val="A4A3A4"/>
          </p15:clr>
        </p15:guide>
        <p15:guide id="3" pos="98" userDrawn="1">
          <p15:clr>
            <a:srgbClr val="A4A3A4"/>
          </p15:clr>
        </p15:guide>
        <p15:guide id="4" pos="143" userDrawn="1">
          <p15:clr>
            <a:srgbClr val="A4A3A4"/>
          </p15:clr>
        </p15:guide>
        <p15:guide id="5" pos="2162" userDrawn="1">
          <p15:clr>
            <a:srgbClr val="A4A3A4"/>
          </p15:clr>
        </p15:guide>
        <p15:guide id="6" pos="211" userDrawn="1">
          <p15:clr>
            <a:srgbClr val="A4A3A4"/>
          </p15:clr>
        </p15:guide>
        <p15:guide id="7" orient="horz" pos="3748" userDrawn="1">
          <p15:clr>
            <a:srgbClr val="A4A3A4"/>
          </p15:clr>
        </p15:guide>
        <p15:guide id="8" orient="horz" pos="3535" userDrawn="1">
          <p15:clr>
            <a:srgbClr val="A4A3A4"/>
          </p15:clr>
        </p15:guide>
        <p15:guide id="9" orient="horz" pos="436" userDrawn="1">
          <p15:clr>
            <a:srgbClr val="A4A3A4"/>
          </p15:clr>
        </p15:guide>
        <p15:guide id="10" orient="horz" pos="361" userDrawn="1">
          <p15:clr>
            <a:srgbClr val="A4A3A4"/>
          </p15:clr>
        </p15:guide>
        <p15:guide id="12" orient="horz" pos="1185" userDrawn="1">
          <p15:clr>
            <a:srgbClr val="A4A3A4"/>
          </p15:clr>
        </p15:guide>
        <p15:guide id="13" pos="6176" userDrawn="1">
          <p15:clr>
            <a:srgbClr val="A4A3A4"/>
          </p15:clr>
        </p15:guide>
        <p15:guide id="14" pos="2479" userDrawn="1">
          <p15:clr>
            <a:srgbClr val="A4A3A4"/>
          </p15:clr>
        </p15:guide>
        <p15:guide id="15" pos="4021" userDrawn="1">
          <p15:clr>
            <a:srgbClr val="A4A3A4"/>
          </p15:clr>
        </p15:guide>
        <p15:guide id="16" pos="5904" userDrawn="1">
          <p15:clr>
            <a:srgbClr val="A4A3A4"/>
          </p15:clr>
        </p15:guide>
        <p15:guide id="17" pos="7174" userDrawn="1">
          <p15:clr>
            <a:srgbClr val="A4A3A4"/>
          </p15:clr>
        </p15:guide>
        <p15:guide id="18" orient="horz" pos="2659" userDrawn="1">
          <p15:clr>
            <a:srgbClr val="A4A3A4"/>
          </p15:clr>
        </p15:guide>
        <p15:guide id="19" pos="6768" userDrawn="1">
          <p15:clr>
            <a:srgbClr val="A4A3A4"/>
          </p15:clr>
        </p15:guide>
        <p15:guide id="20" pos="4883" userDrawn="1">
          <p15:clr>
            <a:srgbClr val="A4A3A4"/>
          </p15:clr>
        </p15:guide>
        <p15:guide id="21" pos="1958" userDrawn="1">
          <p15:clr>
            <a:srgbClr val="A4A3A4"/>
          </p15:clr>
        </p15:guide>
        <p15:guide id="22" pos="3186" userDrawn="1">
          <p15:clr>
            <a:srgbClr val="A4A3A4"/>
          </p15:clr>
        </p15:guide>
        <p15:guide id="23" orient="horz" pos="1956" userDrawn="1">
          <p15:clr>
            <a:srgbClr val="A4A3A4"/>
          </p15:clr>
        </p15:guide>
        <p15:guide id="24" pos="2797" userDrawn="1">
          <p15:clr>
            <a:srgbClr val="A4A3A4"/>
          </p15:clr>
        </p15:guide>
        <p15:guide id="25" pos="4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Rachel Williams" initials="RW" lastIdx="0" clrIdx="6"/>
  <p:cmAuthor id="1" name="Thomas Cadman" initials="TC" lastIdx="0" clrIdx="0">
    <p:extLst>
      <p:ext uri="{19B8F6BF-5375-455C-9EA6-DF929625EA0E}">
        <p15:presenceInfo xmlns:p15="http://schemas.microsoft.com/office/powerpoint/2012/main" userId="S::thomas.cadman@england.nhs.uk::d69806a3-e01f-4772-8a4c-4a38aba3e8ad" providerId="AD"/>
      </p:ext>
    </p:extLst>
  </p:cmAuthor>
  <p:cmAuthor id="8" name="Nina Makojnik" initials="NM" lastIdx="0" clrIdx="7"/>
  <p:cmAuthor id="2" name="Richard Ashworth" initials="RA" lastIdx="0" clrIdx="1">
    <p:extLst>
      <p:ext uri="{19B8F6BF-5375-455C-9EA6-DF929625EA0E}">
        <p15:presenceInfo xmlns:p15="http://schemas.microsoft.com/office/powerpoint/2012/main" userId="S::richard.ashworth@england.nhs.uk::f6d67b0f-78c6-418d-bd48-96fa5971dcb5" providerId="AD"/>
      </p:ext>
    </p:extLst>
  </p:cmAuthor>
  <p:cmAuthor id="3" name="Joanne" initials="Jo" lastIdx="0" clrIdx="2">
    <p:extLst>
      <p:ext uri="{19B8F6BF-5375-455C-9EA6-DF929625EA0E}">
        <p15:presenceInfo xmlns:p15="http://schemas.microsoft.com/office/powerpoint/2012/main" userId="S::joanne.perkins@england.nhs.uk::6cfe62da-3522-4ea7-871a-0a695daa07c6" providerId="AD"/>
      </p:ext>
    </p:extLst>
  </p:cmAuthor>
  <p:cmAuthor id="4" name="Claire Lodge" initials="CL" lastIdx="0" clrIdx="3">
    <p:extLst>
      <p:ext uri="{19B8F6BF-5375-455C-9EA6-DF929625EA0E}">
        <p15:presenceInfo xmlns:p15="http://schemas.microsoft.com/office/powerpoint/2012/main" userId="S::Claire.Lodge@ipsos.com::5cd264f3-a9be-4b32-89cd-373d81ceb9aa" providerId="AD"/>
      </p:ext>
    </p:extLst>
  </p:cmAuthor>
  <p:cmAuthor id="5" name="Garry Levett" initials="GL" lastIdx="0" clrIdx="4">
    <p:extLst>
      <p:ext uri="{19B8F6BF-5375-455C-9EA6-DF929625EA0E}">
        <p15:presenceInfo xmlns:p15="http://schemas.microsoft.com/office/powerpoint/2012/main" userId="S::Garry.Levett@Ipsos.com::2b822d05-df0d-4636-b9b1-3c36ee20f37e" providerId="AD"/>
      </p:ext>
    </p:extLst>
  </p:cmAuthor>
  <p:cmAuthor id="6" name="Victoria Elsey" initials="VE" lastIdx="0" clrIdx="5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601" autoAdjust="0"/>
    <p:restoredTop sz="96005" autoAdjust="0"/>
  </p:normalViewPr>
  <p:slideViewPr>
    <p:cSldViewPr snapToGrid="0" showGuides="1">
      <p:cViewPr varScale="1">
        <p:scale>
          <a:sx n="111" d="100"/>
          <a:sy n="111" d="100"/>
        </p:scale>
        <p:origin x="1020" y="102"/>
      </p:cViewPr>
      <p:guideLst>
        <p:guide orient="horz" pos="1049"/>
        <p:guide pos="7559"/>
        <p:guide pos="98"/>
        <p:guide pos="143"/>
        <p:guide pos="2162"/>
        <p:guide pos="211"/>
        <p:guide orient="horz" pos="3748"/>
        <p:guide orient="horz" pos="3535"/>
        <p:guide orient="horz" pos="436"/>
        <p:guide orient="horz" pos="361"/>
        <p:guide orient="horz" pos="1185"/>
        <p:guide pos="6176"/>
        <p:guide pos="2479"/>
        <p:guide pos="4021"/>
        <p:guide pos="5904"/>
        <p:guide pos="7174"/>
        <p:guide orient="horz" pos="2659"/>
        <p:guide pos="6768"/>
        <p:guide pos="4883"/>
        <p:guide pos="1958"/>
        <p:guide pos="3186"/>
        <p:guide orient="horz" pos="1956"/>
        <p:guide pos="2797"/>
        <p:guide pos="46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319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tags" Target="tags/tag1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FB4C-43AF-8B72-A77BE87639B3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FB4C-43AF-8B72-A77BE87639B3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FB4C-43AF-8B72-A77BE87639B3}"/>
              </c:ext>
            </c:extLst>
          </c:dPt>
          <c:dLbls>
            <c:dLbl>
              <c:idx val="0"/>
              <c:layout>
                <c:manualLayout>
                  <c:x val="0.25463664531707764"/>
                  <c:y val="-0.3748352527618408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 anchorCtr="0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FB4C-43AF-8B72-A77BE87639B3}"/>
                </c:ext>
              </c:extLst>
            </c:dLbl>
            <c:dLbl>
              <c:idx val="1"/>
              <c:layout>
                <c:manualLayout>
                  <c:x val="-0.27861058712005615"/>
                  <c:y val="0.217613339424133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 anchorCtr="0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FB4C-43AF-8B72-A77BE87639B3}"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FB4C-43AF-8B72-A77BE87639B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 anchorCtr="0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fairly 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0.35</c:v>
                </c:pt>
                <c:pt idx="1">
                  <c:v>0.31</c:v>
                </c:pt>
                <c:pt idx="2">
                  <c:v>0.35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FB4C-43AF-8B72-A77BE87639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FB4C-43AF-8B72-A77BE87639B3}"/>
            </c:ext>
          </c:extLst>
        </c:ser>
        <c:ser>
          <c:idx val="2"/>
          <c:order val="2"/>
          <c:tx>
            <c:v>endpoints</c:v>
          </c:tx>
          <c:spPr>
            <a:ln w="19050">
              <a:noFill/>
            </a:ln>
          </c:spPr>
          <c:marker>
            <c:symbol val="none"/>
          </c:marker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FB4C-43AF-8B72-A77BE87639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0C40-4AD0-BE39-87EB13E94F73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0C40-4AD0-BE39-87EB13E94F73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0C40-4AD0-BE39-87EB13E94F73}"/>
              </c:ext>
            </c:extLst>
          </c:dPt>
          <c:dLbls>
            <c:dLbl>
              <c:idx val="0"/>
              <c:layout>
                <c:manualLayout>
                  <c:x val="0.25916522741317749"/>
                  <c:y val="-0.3643203675746917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0C40-4AD0-BE39-87EB13E94F73}"/>
                </c:ext>
              </c:extLst>
            </c:dLbl>
            <c:dLbl>
              <c:idx val="1"/>
              <c:layout>
                <c:manualLayout>
                  <c:x val="-0.27049118280410767"/>
                  <c:y val="0.2207777351140976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/>
                      <a:t>fairly</a:t>
                    </a:r>
                    <a:r>
                      <a:rPr lang="en-US" baseline="0"/>
                      <a:t> </a:t>
                    </a:r>
                    <a:fld id="{88C92493-12F6-417B-AC0D-F31860002409}" type="CATEGORYNAME">
                      <a:rPr lang="en-US" smtClean="0"/>
                      <a:pPr>
                        <a:defRPr sz="800" b="1"/>
                      </a:pPr>
                      <a:t>[CATEGORY NAME]</a:t>
                    </a:fld>
                    <a:r>
                      <a:rPr lang="en-US" baseline="0"/>
                      <a:t>
</a:t>
                    </a:r>
                    <a:fld id="{7FF54A4F-FE74-47C1-9CDA-F9D5F252416F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0C40-4AD0-BE39-87EB13E94F73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0C40-4AD0-BE39-87EB13E94F7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0.62</c:v>
                </c:pt>
                <c:pt idx="1">
                  <c:v>0.24</c:v>
                </c:pt>
                <c:pt idx="2">
                  <c:v>0.13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0C40-4AD0-BE39-87EB13E94F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0C40-4AD0-BE39-87EB13E94F73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0C40-4AD0-BE39-87EB13E94F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F988-40F3-8263-4A75B06598B9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F988-40F3-8263-4A75B06598B9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F988-40F3-8263-4A75B06598B9}"/>
              </c:ext>
            </c:extLst>
          </c:dPt>
          <c:dLbls>
            <c:dLbl>
              <c:idx val="0"/>
              <c:layout>
                <c:manualLayout>
                  <c:x val="0.25916522741317749"/>
                  <c:y val="-0.3643203675746917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F988-40F3-8263-4A75B06598B9}"/>
                </c:ext>
              </c:extLst>
            </c:dLbl>
            <c:dLbl>
              <c:idx val="1"/>
              <c:layout>
                <c:manualLayout>
                  <c:x val="-0.27861058712005615"/>
                  <c:y val="0.2118549942970275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F988-40F3-8263-4A75B06598B9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F988-40F3-8263-4A75B06598B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definitely</c:v>
                </c:pt>
                <c:pt idx="1">
                  <c:v>to some extent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0.68</c:v>
                </c:pt>
                <c:pt idx="1">
                  <c:v>0.28000000000000003</c:v>
                </c:pt>
                <c:pt idx="2">
                  <c:v>0.04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F988-40F3-8263-4A75B06598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F988-40F3-8263-4A75B06598B9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F988-40F3-8263-4A75B06598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D796-4661-834F-D4E3188F7935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D796-4661-834F-D4E3188F7935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D796-4661-834F-D4E3188F7935}"/>
              </c:ext>
            </c:extLst>
          </c:dPt>
          <c:dLbls>
            <c:dLbl>
              <c:idx val="0"/>
              <c:layout>
                <c:manualLayout>
                  <c:x val="0.25463664531707764"/>
                  <c:y val="-0.3748352527618408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D796-4661-834F-D4E3188F7935}"/>
                </c:ext>
              </c:extLst>
            </c:dLbl>
            <c:dLbl>
              <c:idx val="1"/>
              <c:layout>
                <c:manualLayout>
                  <c:x val="-0.27861058712005615"/>
                  <c:y val="0.2118549942970275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D796-4661-834F-D4E3188F7935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D796-4661-834F-D4E3188F793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definitely</c:v>
                </c:pt>
                <c:pt idx="1">
                  <c:v>to some extent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0.67</c:v>
                </c:pt>
                <c:pt idx="1">
                  <c:v>0.26</c:v>
                </c:pt>
                <c:pt idx="2">
                  <c:v>0.06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D796-4661-834F-D4E3188F79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D796-4661-834F-D4E3188F7935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D796-4661-834F-D4E3188F79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7E6D-4A7C-B630-599E8B4BD8C7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7E6D-4A7C-B630-599E8B4BD8C7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7E6D-4A7C-B630-599E8B4BD8C7}"/>
              </c:ext>
            </c:extLst>
          </c:dPt>
          <c:dLbls>
            <c:dLbl>
              <c:idx val="0"/>
              <c:layout>
                <c:manualLayout>
                  <c:x val="0.25463664531707764"/>
                  <c:y val="-0.3748352527618408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7E6D-4A7C-B630-599E8B4BD8C7}"/>
                </c:ext>
              </c:extLst>
            </c:dLbl>
            <c:dLbl>
              <c:idx val="1"/>
              <c:layout>
                <c:manualLayout>
                  <c:x val="-0.27501979470252991"/>
                  <c:y val="0.2118549942970275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7E6D-4A7C-B630-599E8B4BD8C7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7E6D-4A7C-B630-599E8B4BD8C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definitely</c:v>
                </c:pt>
                <c:pt idx="1">
                  <c:v>to some extent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0.56000000000000005</c:v>
                </c:pt>
                <c:pt idx="1">
                  <c:v>0.28000000000000003</c:v>
                </c:pt>
                <c:pt idx="2">
                  <c:v>0.16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7E6D-4A7C-B630-599E8B4BD8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7E6D-4A7C-B630-599E8B4BD8C7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7E6D-4A7C-B630-599E8B4BD8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E4C8-43E9-95E2-E0457D0832FF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E4C8-43E9-95E2-E0457D0832FF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E4C8-43E9-95E2-E0457D0832FF}"/>
              </c:ext>
            </c:extLst>
          </c:dPt>
          <c:dLbls>
            <c:dLbl>
              <c:idx val="0"/>
              <c:layout>
                <c:manualLayout>
                  <c:x val="0.2474864274263382"/>
                  <c:y val="-0.374835550785064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E4C8-43E9-95E2-E0457D0832FF}"/>
                </c:ext>
              </c:extLst>
            </c:dLbl>
            <c:dLbl>
              <c:idx val="1"/>
              <c:layout>
                <c:manualLayout>
                  <c:x val="-0.2584846019744873"/>
                  <c:y val="0.2207775115966796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E4C8-43E9-95E2-E0457D0832FF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E4C8-43E9-95E2-E0457D0832F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fairly 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0.42</c:v>
                </c:pt>
                <c:pt idx="1">
                  <c:v>0.34</c:v>
                </c:pt>
                <c:pt idx="2">
                  <c:v>0.25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E4C8-43E9-95E2-E0457D0832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E4C8-43E9-95E2-E0457D0832FF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E4C8-43E9-95E2-E0457D0832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DA1D-48C4-97A1-2E85154245DB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DA1D-48C4-97A1-2E85154245DB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DA1D-48C4-97A1-2E85154245DB}"/>
              </c:ext>
            </c:extLst>
          </c:dPt>
          <c:dLbls>
            <c:dLbl>
              <c:idx val="0"/>
              <c:layout>
                <c:manualLayout>
                  <c:x val="0.25919198989868164"/>
                  <c:y val="-0.3748352527618408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DA1D-48C4-97A1-2E85154245DB}"/>
                </c:ext>
              </c:extLst>
            </c:dLbl>
            <c:dLbl>
              <c:idx val="1"/>
              <c:layout>
                <c:manualLayout>
                  <c:x val="-0.27810898423194885"/>
                  <c:y val="0.2523223757743835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04000000001"/>
                      <c:h val="0.3238831799999999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DA1D-48C4-97A1-2E85154245DB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DA1D-48C4-97A1-2E85154245D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easy</c:v>
                </c:pt>
                <c:pt idx="1">
                  <c:v>fairly easy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0.15</c:v>
                </c:pt>
                <c:pt idx="1">
                  <c:v>0.35</c:v>
                </c:pt>
                <c:pt idx="2">
                  <c:v>0.51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DA1D-48C4-97A1-2E85154245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DA1D-48C4-97A1-2E85154245DB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DA1D-48C4-97A1-2E85154245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4108-4437-8155-318853A5DC4D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4108-4437-8155-318853A5DC4D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4108-4437-8155-318853A5DC4D}"/>
              </c:ext>
            </c:extLst>
          </c:dPt>
          <c:dLbls>
            <c:dLbl>
              <c:idx val="0"/>
              <c:layout>
                <c:manualLayout>
                  <c:x val="0.2501080334186554"/>
                  <c:y val="-0.30123105645179749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very easy
</a:t>
                    </a:r>
                    <a:fld id="{FF6D2FFB-576D-4634-9B91-EA3F4B8749CB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4108-4437-8155-318853A5DC4D}"/>
                </c:ext>
              </c:extLst>
            </c:dLbl>
            <c:dLbl>
              <c:idx val="1"/>
              <c:layout>
                <c:manualLayout>
                  <c:x val="-0.27501979470252991"/>
                  <c:y val="0.2302328497171402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fairly easy
</a:t>
                    </a:r>
                    <a:fld id="{77E707CB-D8AC-4639-86B1-0FE8BF6F9D92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4108-4437-8155-318853A5DC4D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4108-4437-8155-318853A5DC4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helpful</c:v>
                </c:pt>
                <c:pt idx="1">
                  <c:v>fairly helpful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0.41</c:v>
                </c:pt>
                <c:pt idx="1">
                  <c:v>0.25</c:v>
                </c:pt>
                <c:pt idx="2">
                  <c:v>0.35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4108-4437-8155-318853A5DC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4108-4437-8155-318853A5DC4D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4108-4437-8155-318853A5DC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D106-4860-9268-D63474485C15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D106-4860-9268-D63474485C15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D106-4860-9268-D63474485C15}"/>
              </c:ext>
            </c:extLst>
          </c:dPt>
          <c:dLbls>
            <c:dLbl>
              <c:idx val="0"/>
              <c:layout>
                <c:manualLayout>
                  <c:x val="0.25291720032691956"/>
                  <c:y val="-0.37483522295951843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very helpful
</a:t>
                    </a:r>
                    <a:fld id="{783B011B-1A8E-4E69-8A7C-B91ED874EB40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584936999999999"/>
                      <c:h val="0.35542783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D106-4860-9268-D63474485C15}"/>
                </c:ext>
              </c:extLst>
            </c:dLbl>
            <c:dLbl>
              <c:idx val="1"/>
              <c:layout>
                <c:manualLayout>
                  <c:x val="-0.27861058712005615"/>
                  <c:y val="0.2207777351140976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fairly helpful
</a:t>
                    </a:r>
                    <a:fld id="{CC2BA9E5-8B87-42E8-B29B-557CC95FE119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D106-4860-9268-D63474485C15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D106-4860-9268-D63474485C1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satisfied</c:v>
                </c:pt>
                <c:pt idx="1">
                  <c:v>fairly satisfied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0.46</c:v>
                </c:pt>
                <c:pt idx="1">
                  <c:v>0.42</c:v>
                </c:pt>
                <c:pt idx="2">
                  <c:v>0.12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D106-4860-9268-D63474485C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D106-4860-9268-D63474485C15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D106-4860-9268-D63474485C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CEBE-4A3D-8714-4D7EFE561EB3}"/>
              </c:ext>
            </c:extLst>
          </c:dPt>
          <c:dPt>
            <c:idx val="1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CEBE-4A3D-8714-4D7EFE561EB3}"/>
              </c:ext>
            </c:extLst>
          </c:dPt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fairly good</c:v>
                </c:pt>
                <c:pt idx="2">
                  <c:v>blank</c:v>
                </c:pt>
              </c:strCache>
            </c:strRef>
          </c:cat>
          <c:val>
            <c:numRef>
              <c:f>'for chart'!$B$2,'for chart'!$B$4</c:f>
              <c:numCache>
                <c:formatCode>0%</c:formatCode>
                <c:ptCount val="2"/>
                <c:pt idx="0">
                  <c:v>0.73</c:v>
                </c:pt>
                <c:pt idx="1">
                  <c:v>0.27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CEBE-4A3D-8714-4D7EFE561E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CEBE-4A3D-8714-4D7EFE561EB3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CEBE-4A3D-8714-4D7EFE561E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4976-4DA0-9E8A-B13F51FDFF8D}"/>
              </c:ext>
            </c:extLst>
          </c:dPt>
          <c:dPt>
            <c:idx val="1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4976-4DA0-9E8A-B13F51FDFF8D}"/>
              </c:ext>
            </c:extLst>
          </c:dPt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fairly good</c:v>
                </c:pt>
                <c:pt idx="2">
                  <c:v>blank</c:v>
                </c:pt>
              </c:strCache>
            </c:strRef>
          </c:cat>
          <c:val>
            <c:numRef>
              <c:f>'for chart'!$B$2,'for chart'!$B$4</c:f>
              <c:numCache>
                <c:formatCode>0%</c:formatCode>
                <c:ptCount val="2"/>
                <c:pt idx="0">
                  <c:v>0.98</c:v>
                </c:pt>
                <c:pt idx="1">
                  <c:v>0.02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4976-4DA0-9E8A-B13F51FDFF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4976-4DA0-9E8A-B13F51FDFF8D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4976-4DA0-9E8A-B13F51FDFF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974E-4C5F-B762-9D0B150EDB6E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974E-4C5F-B762-9D0B150EDB6E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974E-4C5F-B762-9D0B150EDB6E}"/>
              </c:ext>
            </c:extLst>
          </c:dPt>
          <c:dLbls>
            <c:dLbl>
              <c:idx val="0"/>
              <c:layout>
                <c:manualLayout>
                  <c:x val="0.23199373483657837"/>
                  <c:y val="-0.3012310564517974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974E-4C5F-B762-9D0B150EDB6E}"/>
                </c:ext>
              </c:extLst>
            </c:dLbl>
            <c:dLbl>
              <c:idx val="1"/>
              <c:layout>
                <c:manualLayout>
                  <c:x val="-0.2443213164806366"/>
                  <c:y val="0.2223698794841766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974E-4C5F-B762-9D0B150EDB6E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974E-4C5F-B762-9D0B150EDB6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fairly 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0.42</c:v>
                </c:pt>
                <c:pt idx="1">
                  <c:v>0.34</c:v>
                </c:pt>
                <c:pt idx="2">
                  <c:v>0.25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974E-4C5F-B762-9D0B150EDB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974E-4C5F-B762-9D0B150EDB6E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974E-4C5F-B762-9D0B150EDB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2BE4-4119-8711-B647CBD9A821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2BE4-4119-8711-B647CBD9A821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2BE4-4119-8711-B647CBD9A821}"/>
              </c:ext>
            </c:extLst>
          </c:dPt>
          <c:dLbls>
            <c:dLbl>
              <c:idx val="0"/>
              <c:layout>
                <c:manualLayout>
                  <c:x val="0.25463664531707764"/>
                  <c:y val="-0.36432036757469177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definitely
</a:t>
                    </a:r>
                    <a:fld id="{16EF9946-D17F-4D05-A727-C17EE4165483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2BE4-4119-8711-B647CBD9A821}"/>
                </c:ext>
              </c:extLst>
            </c:dLbl>
            <c:dLbl>
              <c:idx val="1"/>
              <c:layout>
                <c:manualLayout>
                  <c:x val="-0.27501979470252991"/>
                  <c:y val="0.2207777351140976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to some extent
</a:t>
                    </a:r>
                    <a:fld id="{CAE45411-F344-45DF-AC5B-022B19562FD8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2BE4-4119-8711-B647CBD9A821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2BE4-4119-8711-B647CBD9A82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0.57999999999999996</c:v>
                </c:pt>
                <c:pt idx="1">
                  <c:v>0.38</c:v>
                </c:pt>
                <c:pt idx="2">
                  <c:v>0.04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2BE4-4119-8711-B647CBD9A8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2BE4-4119-8711-B647CBD9A821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2BE4-4119-8711-B647CBD9A8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33F7-40B3-9CBF-2BAAE136A010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33F7-40B3-9CBF-2BAAE136A010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33F7-40B3-9CBF-2BAAE136A010}"/>
              </c:ext>
            </c:extLst>
          </c:dPt>
          <c:dLbls>
            <c:dLbl>
              <c:idx val="0"/>
              <c:layout>
                <c:manualLayout>
                  <c:x val="0.25971010327339172"/>
                  <c:y val="-0.3793433904647827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33F7-40B3-9CBF-2BAAE136A010}"/>
                </c:ext>
              </c:extLst>
            </c:dLbl>
            <c:dLbl>
              <c:idx val="1"/>
              <c:layout>
                <c:manualLayout>
                  <c:x val="-0.27501979470252991"/>
                  <c:y val="0.2207777351140976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/>
                      <a:t>fairly </a:t>
                    </a:r>
                    <a:fld id="{477ED6F0-4FFA-4C20-ACF3-97C26A8034D8}" type="CATEGORYNAME">
                      <a:rPr lang="en-US" smtClean="0"/>
                      <a:pPr>
                        <a:defRPr sz="800" b="1"/>
                      </a:pPr>
                      <a:t>[CATEGORY NAME]</a:t>
                    </a:fld>
                    <a:r>
                      <a:rPr lang="en-US" baseline="0"/>
                      <a:t>
</a:t>
                    </a:r>
                    <a:fld id="{552E5337-A87D-45BF-A94B-256EF77956B9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33F7-40B3-9CBF-2BAAE136A010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33F7-40B3-9CBF-2BAAE136A01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0.56999999999999995</c:v>
                </c:pt>
                <c:pt idx="1">
                  <c:v>0.28000000000000003</c:v>
                </c:pt>
                <c:pt idx="2">
                  <c:v>0.16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33F7-40B3-9CBF-2BAAE136A0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33F7-40B3-9CBF-2BAAE136A010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33F7-40B3-9CBF-2BAAE136A0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BF79F4C-B00E-4A53-8B9F-0442116DF7D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558D66F-4FBA-4C09-96CD-533B64F016B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9FCBA55-D39F-4B13-875B-2967E476FC3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6FA558-41FA-4DC6-AD9A-AF994CC90E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7572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B1F309B-FEEC-4B6E-AD8F-609EE2230CF2}" type="datetimeFigureOut">
              <a:rPr lang="en-GB" smtClean="0"/>
              <a:t>10/09/2025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EE3C124-AAC2-4A53-97B5-4F188F52358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01178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https://gp-patient.co.uk/PatientExperiences?practicecode=H81062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E3C124-AAC2-4A53-97B5-4F188F523589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1367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https://gp-patient.co.uk/PatientExperiences?practicecode=H81062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E3C124-AAC2-4A53-97B5-4F188F523589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22978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Output layout">
    <p:bg bwMode="blackWhite"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45AE963A-3CA1-4B7F-B0CF-B13BA1642D48}"/>
              </a:ext>
            </a:extLst>
          </p:cNvPr>
          <p:cNvSpPr/>
          <p:nvPr userDrawn="1"/>
        </p:nvSpPr>
        <p:spPr bwMode="gray">
          <a:xfrm>
            <a:off x="-4720" y="3928366"/>
            <a:ext cx="2712533" cy="2276875"/>
          </a:xfrm>
          <a:custGeom>
            <a:avLst/>
            <a:gdLst>
              <a:gd name="connsiteX0" fmla="*/ 0 w 2740850"/>
              <a:gd name="connsiteY0" fmla="*/ 0 h 2276875"/>
              <a:gd name="connsiteX1" fmla="*/ 2520107 w 2740850"/>
              <a:gd name="connsiteY1" fmla="*/ 0 h 2276875"/>
              <a:gd name="connsiteX2" fmla="*/ 2740850 w 2740850"/>
              <a:gd name="connsiteY2" fmla="*/ 220743 h 2276875"/>
              <a:gd name="connsiteX3" fmla="*/ 2740850 w 2740850"/>
              <a:gd name="connsiteY3" fmla="*/ 2056132 h 2276875"/>
              <a:gd name="connsiteX4" fmla="*/ 2520107 w 2740850"/>
              <a:gd name="connsiteY4" fmla="*/ 2276875 h 2276875"/>
              <a:gd name="connsiteX5" fmla="*/ 0 w 2740850"/>
              <a:gd name="connsiteY5" fmla="*/ 2276875 h 2276875"/>
              <a:gd name="connsiteX6" fmla="*/ 91440 w 2740850"/>
              <a:gd name="connsiteY6" fmla="*/ 91440 h 2276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40850" h="2276875">
                <a:moveTo>
                  <a:pt x="0" y="0"/>
                </a:moveTo>
                <a:lnTo>
                  <a:pt x="2520107" y="0"/>
                </a:lnTo>
                <a:cubicBezTo>
                  <a:pt x="2642020" y="0"/>
                  <a:pt x="2740850" y="98830"/>
                  <a:pt x="2740850" y="220743"/>
                </a:cubicBezTo>
                <a:lnTo>
                  <a:pt x="2740850" y="2056132"/>
                </a:lnTo>
                <a:cubicBezTo>
                  <a:pt x="2740850" y="2178045"/>
                  <a:pt x="2642020" y="2276875"/>
                  <a:pt x="2520107" y="2276875"/>
                </a:cubicBezTo>
                <a:lnTo>
                  <a:pt x="0" y="2276875"/>
                </a:lnTo>
              </a:path>
            </a:pathLst>
          </a:custGeom>
          <a:solidFill>
            <a:schemeClr val="bg1"/>
          </a:solidFill>
          <a:ln w="28575">
            <a:solidFill>
              <a:srgbClr val="2F52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16" name="Freeform: Shape 115">
            <a:extLst>
              <a:ext uri="{FF2B5EF4-FFF2-40B4-BE49-F238E27FC236}">
                <a16:creationId xmlns:a16="http://schemas.microsoft.com/office/drawing/2014/main" id="{7FB657C1-74DA-4EF6-B156-16EEAE2380A1}"/>
              </a:ext>
            </a:extLst>
          </p:cNvPr>
          <p:cNvSpPr/>
          <p:nvPr userDrawn="1"/>
        </p:nvSpPr>
        <p:spPr>
          <a:xfrm>
            <a:off x="3101102" y="838770"/>
            <a:ext cx="9090899" cy="5366471"/>
          </a:xfrm>
          <a:custGeom>
            <a:avLst/>
            <a:gdLst>
              <a:gd name="connsiteX0" fmla="*/ 9090899 w 9090899"/>
              <a:gd name="connsiteY0" fmla="*/ 5366471 h 5366471"/>
              <a:gd name="connsiteX1" fmla="*/ 317373 w 9090899"/>
              <a:gd name="connsiteY1" fmla="*/ 5366471 h 5366471"/>
              <a:gd name="connsiteX2" fmla="*/ 0 w 9090899"/>
              <a:gd name="connsiteY2" fmla="*/ 5049098 h 5366471"/>
              <a:gd name="connsiteX3" fmla="*/ 0 w 9090899"/>
              <a:gd name="connsiteY3" fmla="*/ 317373 h 5366471"/>
              <a:gd name="connsiteX4" fmla="*/ 317373 w 9090899"/>
              <a:gd name="connsiteY4" fmla="*/ 0 h 5366471"/>
              <a:gd name="connsiteX5" fmla="*/ 9090899 w 9090899"/>
              <a:gd name="connsiteY5" fmla="*/ 0 h 5366471"/>
              <a:gd name="connsiteX6" fmla="*/ 9182339 w 9182339"/>
              <a:gd name="connsiteY6" fmla="*/ 5457911 h 54579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90899" h="5366471">
                <a:moveTo>
                  <a:pt x="9090899" y="5366471"/>
                </a:moveTo>
                <a:lnTo>
                  <a:pt x="317373" y="5366471"/>
                </a:lnTo>
                <a:cubicBezTo>
                  <a:pt x="142093" y="5366471"/>
                  <a:pt x="0" y="5224378"/>
                  <a:pt x="0" y="5049098"/>
                </a:cubicBezTo>
                <a:lnTo>
                  <a:pt x="0" y="317373"/>
                </a:lnTo>
                <a:cubicBezTo>
                  <a:pt x="0" y="142093"/>
                  <a:pt x="142093" y="0"/>
                  <a:pt x="317373" y="0"/>
                </a:cubicBezTo>
                <a:lnTo>
                  <a:pt x="9090899" y="0"/>
                </a:lnTo>
              </a:path>
            </a:pathLst>
          </a:cu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D7426116-6B3A-4498-851D-8EBBB9970ED7}"/>
              </a:ext>
            </a:extLst>
          </p:cNvPr>
          <p:cNvSpPr/>
          <p:nvPr userDrawn="1"/>
        </p:nvSpPr>
        <p:spPr bwMode="gray">
          <a:xfrm>
            <a:off x="-1161" y="838770"/>
            <a:ext cx="2712533" cy="2843106"/>
          </a:xfrm>
          <a:custGeom>
            <a:avLst/>
            <a:gdLst>
              <a:gd name="connsiteX0" fmla="*/ 0 w 2712533"/>
              <a:gd name="connsiteY0" fmla="*/ 0 h 3208824"/>
              <a:gd name="connsiteX1" fmla="*/ 2420294 w 2712533"/>
              <a:gd name="connsiteY1" fmla="*/ 0 h 3208824"/>
              <a:gd name="connsiteX2" fmla="*/ 2712533 w 2712533"/>
              <a:gd name="connsiteY2" fmla="*/ 292239 h 3208824"/>
              <a:gd name="connsiteX3" fmla="*/ 2712533 w 2712533"/>
              <a:gd name="connsiteY3" fmla="*/ 2916585 h 3208824"/>
              <a:gd name="connsiteX4" fmla="*/ 2420294 w 2712533"/>
              <a:gd name="connsiteY4" fmla="*/ 3208824 h 3208824"/>
              <a:gd name="connsiteX5" fmla="*/ 0 w 2712533"/>
              <a:gd name="connsiteY5" fmla="*/ 3208824 h 3208824"/>
              <a:gd name="connsiteX6" fmla="*/ 91440 w 2712533"/>
              <a:gd name="connsiteY6" fmla="*/ 91440 h 32088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12533" h="3208824">
                <a:moveTo>
                  <a:pt x="0" y="0"/>
                </a:moveTo>
                <a:lnTo>
                  <a:pt x="2420294" y="0"/>
                </a:lnTo>
                <a:cubicBezTo>
                  <a:pt x="2581693" y="0"/>
                  <a:pt x="2712533" y="130840"/>
                  <a:pt x="2712533" y="292239"/>
                </a:cubicBezTo>
                <a:lnTo>
                  <a:pt x="2712533" y="2916585"/>
                </a:lnTo>
                <a:cubicBezTo>
                  <a:pt x="2712533" y="3077984"/>
                  <a:pt x="2581693" y="3208824"/>
                  <a:pt x="2420294" y="3208824"/>
                </a:cubicBezTo>
                <a:lnTo>
                  <a:pt x="0" y="3208824"/>
                </a:lnTo>
              </a:path>
            </a:pathLst>
          </a:custGeom>
          <a:solidFill>
            <a:schemeClr val="bg1"/>
          </a:solidFill>
          <a:ln w="28575">
            <a:solidFill>
              <a:srgbClr val="79BAE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BFE4DC7D-8552-4BA9-ABCB-9B288CDAEADA}"/>
              </a:ext>
            </a:extLst>
          </p:cNvPr>
          <p:cNvSpPr/>
          <p:nvPr userDrawn="1"/>
        </p:nvSpPr>
        <p:spPr>
          <a:xfrm>
            <a:off x="184929" y="690997"/>
            <a:ext cx="1773411" cy="290748"/>
          </a:xfrm>
          <a:prstGeom prst="roundRect">
            <a:avLst>
              <a:gd name="adj" fmla="val 50000"/>
            </a:avLst>
          </a:prstGeom>
          <a:solidFill>
            <a:srgbClr val="79BAEA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r>
              <a:rPr lang="en-GB" sz="1600" b="1">
                <a:solidFill>
                  <a:srgbClr val="2F528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Practice details</a:t>
            </a:r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EBC41E9F-C5FD-4591-8E3E-DB21EAFC0D67}"/>
              </a:ext>
            </a:extLst>
          </p:cNvPr>
          <p:cNvSpPr/>
          <p:nvPr userDrawn="1"/>
        </p:nvSpPr>
        <p:spPr>
          <a:xfrm>
            <a:off x="184928" y="3772897"/>
            <a:ext cx="2116521" cy="290748"/>
          </a:xfrm>
          <a:prstGeom prst="roundRect">
            <a:avLst>
              <a:gd name="adj" fmla="val 50000"/>
            </a:avLst>
          </a:prstGeom>
          <a:solidFill>
            <a:srgbClr val="2F528F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72000" bIns="0" rtlCol="0" anchor="ctr"/>
          <a:lstStyle/>
          <a:p>
            <a:pPr lvl="0"/>
            <a:r>
              <a:rPr lang="en-GB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Overall experience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50BA06CF-8F87-4933-B0AE-DB0849962EE7}"/>
              </a:ext>
            </a:extLst>
          </p:cNvPr>
          <p:cNvSpPr txBox="1"/>
          <p:nvPr userDrawn="1"/>
        </p:nvSpPr>
        <p:spPr>
          <a:xfrm>
            <a:off x="184929" y="4154666"/>
            <a:ext cx="2291215" cy="46166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GB"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Good</a:t>
            </a:r>
            <a:r>
              <a:rPr lang="en-GB" sz="12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overall experience of this GP practice</a:t>
            </a:r>
            <a:endParaRPr lang="en-GB" sz="12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610268AB-A230-4F4C-8504-E05D150A1231}"/>
              </a:ext>
            </a:extLst>
          </p:cNvPr>
          <p:cNvSpPr/>
          <p:nvPr userDrawn="1"/>
        </p:nvSpPr>
        <p:spPr>
          <a:xfrm>
            <a:off x="301925" y="2238566"/>
            <a:ext cx="2019794" cy="56951"/>
          </a:xfrm>
          <a:prstGeom prst="roundRect">
            <a:avLst>
              <a:gd name="adj" fmla="val 50000"/>
            </a:avLst>
          </a:prstGeom>
          <a:solidFill>
            <a:srgbClr val="79B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AA6198EE-2E08-43AD-BF1A-533F79FB494A}"/>
              </a:ext>
            </a:extLst>
          </p:cNvPr>
          <p:cNvSpPr txBox="1"/>
          <p:nvPr userDrawn="1"/>
        </p:nvSpPr>
        <p:spPr>
          <a:xfrm>
            <a:off x="854015" y="2386538"/>
            <a:ext cx="1453419" cy="276999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surveys sent out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EC9F07AE-A4F1-4C3C-8F97-15BB7CF740E4}"/>
              </a:ext>
            </a:extLst>
          </p:cNvPr>
          <p:cNvSpPr txBox="1"/>
          <p:nvPr userDrawn="1"/>
        </p:nvSpPr>
        <p:spPr>
          <a:xfrm>
            <a:off x="854015" y="2805111"/>
            <a:ext cx="1453419" cy="276999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surveys sent back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052C9E11-600F-447E-91B3-C464CF55A8A9}"/>
              </a:ext>
            </a:extLst>
          </p:cNvPr>
          <p:cNvSpPr txBox="1"/>
          <p:nvPr userDrawn="1"/>
        </p:nvSpPr>
        <p:spPr>
          <a:xfrm>
            <a:off x="854014" y="3223683"/>
            <a:ext cx="1453419" cy="276999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lvl="0"/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completion rate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270218C1-8FC4-454F-BA9E-DECDCE334322}"/>
              </a:ext>
            </a:extLst>
          </p:cNvPr>
          <p:cNvSpPr txBox="1"/>
          <p:nvPr userDrawn="1"/>
        </p:nvSpPr>
        <p:spPr>
          <a:xfrm>
            <a:off x="854015" y="1891409"/>
            <a:ext cx="1447435" cy="246221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Practice code</a:t>
            </a:r>
          </a:p>
        </p:txBody>
      </p:sp>
      <p:pic>
        <p:nvPicPr>
          <p:cNvPr id="79" name="Graphic 78" descr="Information outline">
            <a:extLst>
              <a:ext uri="{FF2B5EF4-FFF2-40B4-BE49-F238E27FC236}">
                <a16:creationId xmlns:a16="http://schemas.microsoft.com/office/drawing/2014/main" id="{E8B1673E-1331-48F3-AB3E-CD608EF556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84929" y="6321135"/>
            <a:ext cx="203490" cy="203490"/>
          </a:xfrm>
          <a:prstGeom prst="rect">
            <a:avLst/>
          </a:prstGeom>
        </p:spPr>
      </p:pic>
      <p:sp>
        <p:nvSpPr>
          <p:cNvPr id="80" name="TextBox 79">
            <a:extLst>
              <a:ext uri="{FF2B5EF4-FFF2-40B4-BE49-F238E27FC236}">
                <a16:creationId xmlns:a16="http://schemas.microsoft.com/office/drawing/2014/main" id="{4357F886-57A4-48EB-AAAC-63E4930852DD}"/>
              </a:ext>
            </a:extLst>
          </p:cNvPr>
          <p:cNvSpPr txBox="1"/>
          <p:nvPr userDrawn="1"/>
        </p:nvSpPr>
        <p:spPr bwMode="auto">
          <a:xfrm>
            <a:off x="440564" y="6306732"/>
            <a:ext cx="2281364" cy="337908"/>
          </a:xfrm>
          <a:prstGeom prst="rect">
            <a:avLst/>
          </a:prstGeom>
          <a:noFill/>
          <a:ln w="12700" cap="rnd">
            <a:noFill/>
          </a:ln>
        </p:spPr>
        <p:txBody>
          <a:bodyPr wrap="square" lIns="0" tIns="0" rIns="36000" bIns="0" rtlCol="0" anchor="t">
            <a:noAutofit/>
          </a:bodyPr>
          <a:lstStyle/>
          <a:p>
            <a:pPr>
              <a:lnSpc>
                <a:spcPts val="800"/>
              </a:lnSpc>
              <a:spcAft>
                <a:spcPts val="600"/>
              </a:spcAft>
            </a:pPr>
            <a:r>
              <a:rPr lang="en-US" sz="80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Comparisons with National results or those of the ICS (Integrated Care System) are indicative only, and may not be statistically significant.</a:t>
            </a: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60C78BEC-AC57-42BF-9A7D-ABBA2A3401BE}"/>
              </a:ext>
            </a:extLst>
          </p:cNvPr>
          <p:cNvSpPr/>
          <p:nvPr userDrawn="1"/>
        </p:nvSpPr>
        <p:spPr>
          <a:xfrm>
            <a:off x="3280285" y="1136848"/>
            <a:ext cx="2808000" cy="2353679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052E776A-BB14-4E9D-BA13-CE2E5596407B}"/>
              </a:ext>
            </a:extLst>
          </p:cNvPr>
          <p:cNvSpPr/>
          <p:nvPr userDrawn="1"/>
        </p:nvSpPr>
        <p:spPr>
          <a:xfrm>
            <a:off x="6255741" y="1136848"/>
            <a:ext cx="2808000" cy="2361427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4436663A-6AB7-4F0B-BBC7-D8122417E1EB}"/>
              </a:ext>
            </a:extLst>
          </p:cNvPr>
          <p:cNvSpPr/>
          <p:nvPr userDrawn="1"/>
        </p:nvSpPr>
        <p:spPr>
          <a:xfrm>
            <a:off x="9231198" y="1136849"/>
            <a:ext cx="2808000" cy="2353678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C1C5D5B3-48CC-4B12-AA32-648EDBF14C5E}"/>
              </a:ext>
            </a:extLst>
          </p:cNvPr>
          <p:cNvSpPr/>
          <p:nvPr userDrawn="1"/>
        </p:nvSpPr>
        <p:spPr>
          <a:xfrm>
            <a:off x="3280285" y="3603504"/>
            <a:ext cx="2808701" cy="2354400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001C1AC4-C503-4512-A1E3-8E46551E677B}"/>
              </a:ext>
            </a:extLst>
          </p:cNvPr>
          <p:cNvSpPr/>
          <p:nvPr userDrawn="1"/>
        </p:nvSpPr>
        <p:spPr>
          <a:xfrm>
            <a:off x="6256091" y="3603504"/>
            <a:ext cx="2808000" cy="2354400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892C3EA0-CB4F-49D0-9A5C-E251DFDB7650}"/>
              </a:ext>
            </a:extLst>
          </p:cNvPr>
          <p:cNvSpPr/>
          <p:nvPr userDrawn="1"/>
        </p:nvSpPr>
        <p:spPr>
          <a:xfrm>
            <a:off x="9231197" y="3603504"/>
            <a:ext cx="2808000" cy="2354400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AC2B3D3A-4225-448E-BE52-35EB5FB43217}"/>
              </a:ext>
            </a:extLst>
          </p:cNvPr>
          <p:cNvSpPr/>
          <p:nvPr userDrawn="1"/>
        </p:nvSpPr>
        <p:spPr>
          <a:xfrm>
            <a:off x="3491771" y="690997"/>
            <a:ext cx="2604229" cy="290748"/>
          </a:xfrm>
          <a:prstGeom prst="roundRect">
            <a:avLst>
              <a:gd name="adj" fmla="val 50000"/>
            </a:avLst>
          </a:prstGeom>
          <a:solidFill>
            <a:srgbClr val="2F528F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72000" bIns="0" rtlCol="0" anchor="ctr"/>
          <a:lstStyle/>
          <a:p>
            <a:r>
              <a:rPr lang="en-GB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Accessing the practice</a:t>
            </a:r>
          </a:p>
        </p:txBody>
      </p:sp>
    </p:spTree>
    <p:extLst>
      <p:ext uri="{BB962C8B-B14F-4D97-AF65-F5344CB8AC3E}">
        <p14:creationId xmlns:p14="http://schemas.microsoft.com/office/powerpoint/2010/main" val="2801870225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4088" userDrawn="1">
          <p15:clr>
            <a:srgbClr val="FBAE40"/>
          </p15:clr>
        </p15:guide>
        <p15:guide id="2" pos="143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BAA87D2-2394-4D8F-9059-7E6803E8D2F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172996" y="159935"/>
            <a:ext cx="2545491" cy="409172"/>
          </a:xfrm>
          <a:prstGeom prst="rect">
            <a:avLst/>
          </a:prstGeom>
        </p:spPr>
      </p:pic>
      <p:pic>
        <p:nvPicPr>
          <p:cNvPr id="8" name="Picture 7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D651FDF8-C625-4C6E-910E-3BFD97C3DD2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5425" y="158911"/>
            <a:ext cx="1004244" cy="403064"/>
          </a:xfrm>
          <a:prstGeom prst="rect">
            <a:avLst/>
          </a:prstGeom>
        </p:spPr>
      </p:pic>
      <p:sp>
        <p:nvSpPr>
          <p:cNvPr id="86" name="TextBox 85">
            <a:extLst>
              <a:ext uri="{FF2B5EF4-FFF2-40B4-BE49-F238E27FC236}">
                <a16:creationId xmlns:a16="http://schemas.microsoft.com/office/drawing/2014/main" id="{A095D1CD-0766-4169-972E-1FD7CCDA6E68}"/>
              </a:ext>
            </a:extLst>
          </p:cNvPr>
          <p:cNvSpPr txBox="1"/>
          <p:nvPr userDrawn="1"/>
        </p:nvSpPr>
        <p:spPr>
          <a:xfrm>
            <a:off x="172996" y="6641769"/>
            <a:ext cx="1260000" cy="128690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defTabSz="914400">
              <a:lnSpc>
                <a:spcPct val="110000"/>
              </a:lnSpc>
              <a:spcBef>
                <a:spcPts val="2400"/>
              </a:spcBef>
              <a:buClr>
                <a:srgbClr val="5BC5F1"/>
              </a:buClr>
              <a:defRPr/>
            </a:pPr>
            <a:r>
              <a:rPr lang="en-GB" sz="800">
                <a:solidFill>
                  <a:schemeClr val="bg1"/>
                </a:solidFill>
                <a:cs typeface="Arial" panose="020B0604020202020204" pitchFamily="34" charset="0"/>
              </a:rPr>
              <a:t>Data by Ipsos</a:t>
            </a:r>
          </a:p>
        </p:txBody>
      </p:sp>
      <p:grpSp>
        <p:nvGrpSpPr>
          <p:cNvPr id="95" name="Group 94">
            <a:extLst>
              <a:ext uri="{FF2B5EF4-FFF2-40B4-BE49-F238E27FC236}">
                <a16:creationId xmlns:a16="http://schemas.microsoft.com/office/drawing/2014/main" id="{2FF45D5A-7C57-4475-9740-788B09266C2E}"/>
              </a:ext>
            </a:extLst>
          </p:cNvPr>
          <p:cNvGrpSpPr/>
          <p:nvPr userDrawn="1"/>
        </p:nvGrpSpPr>
        <p:grpSpPr>
          <a:xfrm>
            <a:off x="11772227" y="6502240"/>
            <a:ext cx="262773" cy="239873"/>
            <a:chOff x="11711671" y="6551207"/>
            <a:chExt cx="295200" cy="269474"/>
          </a:xfrm>
        </p:grpSpPr>
        <p:pic>
          <p:nvPicPr>
            <p:cNvPr id="96" name="Picture 95" descr="Ipsos Logo">
              <a:extLst>
                <a:ext uri="{FF2B5EF4-FFF2-40B4-BE49-F238E27FC236}">
                  <a16:creationId xmlns:a16="http://schemas.microsoft.com/office/drawing/2014/main" id="{56F1B4DC-824B-4CAC-9821-E51A4179A9CF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5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1711671" y="6551207"/>
              <a:ext cx="295200" cy="269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7" name="Picture 96" descr="Ipsos Logo">
              <a:extLst>
                <a:ext uri="{FF2B5EF4-FFF2-40B4-BE49-F238E27FC236}">
                  <a16:creationId xmlns:a16="http://schemas.microsoft.com/office/drawing/2014/main" id="{9343FC82-48C5-44C9-8816-A36CA8FA5AB5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1715826" y="6555000"/>
              <a:ext cx="286890" cy="2618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238759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582" userDrawn="1">
          <p15:clr>
            <a:srgbClr val="F26B43"/>
          </p15:clr>
        </p15:guide>
        <p15:guide id="2" pos="110" userDrawn="1">
          <p15:clr>
            <a:srgbClr val="F26B43"/>
          </p15:clr>
        </p15:guide>
        <p15:guide id="3" orient="horz" pos="96" userDrawn="1">
          <p15:clr>
            <a:srgbClr val="F26B43"/>
          </p15:clr>
        </p15:guide>
        <p15:guide id="4" orient="horz" pos="354" userDrawn="1">
          <p15:clr>
            <a:srgbClr val="F26B43"/>
          </p15:clr>
        </p15:guide>
        <p15:guide id="5" pos="1717" userDrawn="1">
          <p15:clr>
            <a:srgbClr val="F26B43"/>
          </p15:clr>
        </p15:guide>
        <p15:guide id="6" pos="846" userDrawn="1">
          <p15:clr>
            <a:srgbClr val="F26B43"/>
          </p15:clr>
        </p15:guide>
        <p15:guide id="7" orient="horz" pos="754" userDrawn="1">
          <p15:clr>
            <a:srgbClr val="F26B43"/>
          </p15:clr>
        </p15:guide>
        <p15:guide id="8" pos="4793" userDrawn="1">
          <p15:clr>
            <a:srgbClr val="F26B43"/>
          </p15:clr>
        </p15:guide>
        <p15:guide id="9" orient="horz" pos="4247" userDrawn="1">
          <p15:clr>
            <a:srgbClr val="F26B43"/>
          </p15:clr>
        </p15:guide>
        <p15:guide id="10" orient="horz" pos="408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5.xml"/><Relationship Id="rId3" Type="http://schemas.openxmlformats.org/officeDocument/2006/relationships/hyperlink" Target="Https://Gp-Patient.Co.Uk/Patientexperience/Results?Code=C85619" TargetMode="External"/><Relationship Id="rId7" Type="http://schemas.openxmlformats.org/officeDocument/2006/relationships/chart" Target="../charts/chart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3.xml"/><Relationship Id="rId5" Type="http://schemas.openxmlformats.org/officeDocument/2006/relationships/chart" Target="../charts/chart2.xml"/><Relationship Id="rId10" Type="http://schemas.openxmlformats.org/officeDocument/2006/relationships/chart" Target="../charts/chart7.xml"/><Relationship Id="rId4" Type="http://schemas.openxmlformats.org/officeDocument/2006/relationships/chart" Target="../charts/chart1.xml"/><Relationship Id="rId9" Type="http://schemas.openxmlformats.org/officeDocument/2006/relationships/chart" Target="../charts/char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2.xml"/><Relationship Id="rId3" Type="http://schemas.openxmlformats.org/officeDocument/2006/relationships/hyperlink" Target="Https://Gp-Patient.Co.Uk/Patientexperience/Results?Code=C85619" TargetMode="External"/><Relationship Id="rId7" Type="http://schemas.openxmlformats.org/officeDocument/2006/relationships/chart" Target="../charts/chart1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10.xml"/><Relationship Id="rId5" Type="http://schemas.openxmlformats.org/officeDocument/2006/relationships/chart" Target="../charts/chart9.xml"/><Relationship Id="rId10" Type="http://schemas.openxmlformats.org/officeDocument/2006/relationships/chart" Target="../charts/chart14.xml"/><Relationship Id="rId4" Type="http://schemas.openxmlformats.org/officeDocument/2006/relationships/chart" Target="../charts/chart8.xml"/><Relationship Id="rId9" Type="http://schemas.openxmlformats.org/officeDocument/2006/relationships/chart" Target="../charts/char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_Label6" descr="P_CHART2_LOWBASEMESSAGE">
            <a:extLst>
              <a:ext uri="{FF2B5EF4-FFF2-40B4-BE49-F238E27FC236}">
                <a16:creationId xmlns:a16="http://schemas.microsoft.com/office/drawing/2014/main" id="{94FC8AED-0DF4-4A6B-A86A-FF5327EB40AC}"/>
              </a:ext>
            </a:extLst>
          </p:cNvPr>
          <p:cNvSpPr txBox="1"/>
          <p:nvPr/>
        </p:nvSpPr>
        <p:spPr>
          <a:xfrm>
            <a:off x="9377991" y="1142225"/>
            <a:ext cx="2713341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Easy to contact this GP practice using their website</a:t>
            </a:r>
          </a:p>
        </p:txBody>
      </p:sp>
      <p:sp>
        <p:nvSpPr>
          <p:cNvPr id="120" name="P_Label5" descr="P_CHART2_LOWBASEMESSAGE">
            <a:extLst>
              <a:ext uri="{FF2B5EF4-FFF2-40B4-BE49-F238E27FC236}">
                <a16:creationId xmlns:a16="http://schemas.microsoft.com/office/drawing/2014/main" id="{6838D674-AED5-45BA-BF51-8990740F4CC8}"/>
              </a:ext>
            </a:extLst>
          </p:cNvPr>
          <p:cNvSpPr txBox="1"/>
          <p:nvPr/>
        </p:nvSpPr>
        <p:spPr>
          <a:xfrm>
            <a:off x="3442426" y="3598860"/>
            <a:ext cx="2734164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Helpfulness of reception and administrative team at this practice</a:t>
            </a:r>
            <a:endParaRPr lang="en-GB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8" name="P_Label4" descr="P_CHART2_LOWBASEMESSAGE">
            <a:extLst>
              <a:ext uri="{FF2B5EF4-FFF2-40B4-BE49-F238E27FC236}">
                <a16:creationId xmlns:a16="http://schemas.microsoft.com/office/drawing/2014/main" id="{AD0637E0-A68E-45AD-8170-4E813A9181DD}"/>
              </a:ext>
            </a:extLst>
          </p:cNvPr>
          <p:cNvSpPr txBox="1"/>
          <p:nvPr/>
        </p:nvSpPr>
        <p:spPr>
          <a:xfrm>
            <a:off x="6409406" y="3597703"/>
            <a:ext cx="2804400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Knew what the next step would be after contacting this GP practice</a:t>
            </a:r>
            <a:endParaRPr lang="en-GB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P_Label3" descr="P_CHART2_LOWBASEMESSAGE">
            <a:extLst>
              <a:ext uri="{FF2B5EF4-FFF2-40B4-BE49-F238E27FC236}">
                <a16:creationId xmlns:a16="http://schemas.microsoft.com/office/drawing/2014/main" id="{D8882235-925C-4D42-BBED-B40A76DB5989}"/>
              </a:ext>
            </a:extLst>
          </p:cNvPr>
          <p:cNvSpPr txBox="1"/>
          <p:nvPr/>
        </p:nvSpPr>
        <p:spPr>
          <a:xfrm>
            <a:off x="9377991" y="3597703"/>
            <a:ext cx="2713341" cy="646331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Knew what the next step would be within t</a:t>
            </a:r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wo days of contacting this GP practice</a:t>
            </a:r>
            <a:endParaRPr lang="en-GB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1" name="P_Label2" descr="P_CHART2_LOWBASEMESSAGE">
            <a:extLst>
              <a:ext uri="{FF2B5EF4-FFF2-40B4-BE49-F238E27FC236}">
                <a16:creationId xmlns:a16="http://schemas.microsoft.com/office/drawing/2014/main" id="{ECD1ADA6-616E-41A5-8BAE-60D3366D1005}"/>
              </a:ext>
            </a:extLst>
          </p:cNvPr>
          <p:cNvSpPr txBox="1"/>
          <p:nvPr/>
        </p:nvSpPr>
        <p:spPr>
          <a:xfrm>
            <a:off x="3442426" y="1143637"/>
            <a:ext cx="2629831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Good overall experience of contacting this GP practice</a:t>
            </a:r>
            <a:endParaRPr lang="en-GB" sz="12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6" name="P_Label1" descr="P_CHART2_LOWBASEMESSAGE">
            <a:extLst>
              <a:ext uri="{FF2B5EF4-FFF2-40B4-BE49-F238E27FC236}">
                <a16:creationId xmlns:a16="http://schemas.microsoft.com/office/drawing/2014/main" id="{14770A15-89E8-4B53-921E-237CF84F933A}"/>
              </a:ext>
            </a:extLst>
          </p:cNvPr>
          <p:cNvSpPr txBox="1"/>
          <p:nvPr/>
        </p:nvSpPr>
        <p:spPr>
          <a:xfrm>
            <a:off x="6409406" y="1142225"/>
            <a:ext cx="2654592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Easy to </a:t>
            </a:r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contact</a:t>
            </a:r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this GP practice </a:t>
            </a:r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on the</a:t>
            </a:r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phone</a:t>
            </a:r>
          </a:p>
        </p:txBody>
      </p:sp>
      <p:sp>
        <p:nvSpPr>
          <p:cNvPr id="86" name="P_Details_Name" descr="P_Details_Name">
            <a:extLst>
              <a:ext uri="{FF2B5EF4-FFF2-40B4-BE49-F238E27FC236}">
                <a16:creationId xmlns:a16="http://schemas.microsoft.com/office/drawing/2014/main" id="{633FE405-105C-4F25-8466-FB35874A6955}"/>
              </a:ext>
            </a:extLst>
          </p:cNvPr>
          <p:cNvSpPr txBox="1"/>
          <p:nvPr/>
        </p:nvSpPr>
        <p:spPr>
          <a:xfrm>
            <a:off x="304800" y="1092241"/>
            <a:ext cx="2239126" cy="448004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pPr>
              <a:lnSpc>
                <a:spcPts val="1400"/>
              </a:lnSpc>
            </a:pPr>
            <a:r>
              <a:rPr lang="en-GB" sz="1200" b="1">
                <a:latin typeface="Arial" panose="020B0604020202020204" pitchFamily="34" charset="0"/>
                <a:cs typeface="Arial" panose="020B0604020202020204" pitchFamily="34" charset="0"/>
              </a:rPr>
              <a:t>St George’S Medical Centre Pms Practice</a:t>
            </a:r>
          </a:p>
        </p:txBody>
      </p:sp>
      <p:sp>
        <p:nvSpPr>
          <p:cNvPr id="87" name="P_Details_Address" descr="P_Details_Address">
            <a:extLst>
              <a:ext uri="{FF2B5EF4-FFF2-40B4-BE49-F238E27FC236}">
                <a16:creationId xmlns:a16="http://schemas.microsoft.com/office/drawing/2014/main" id="{81D40347-E4CD-4218-8A5C-AFFDBB93BF17}"/>
              </a:ext>
            </a:extLst>
          </p:cNvPr>
          <p:cNvSpPr txBox="1"/>
          <p:nvPr/>
        </p:nvSpPr>
        <p:spPr>
          <a:xfrm>
            <a:off x="304800" y="1466637"/>
            <a:ext cx="2212265" cy="548640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Roundhouse Medical Centre, Langsett Court, New Lodge, Barnsley, S71 1RY</a:t>
            </a:r>
          </a:p>
        </p:txBody>
      </p:sp>
      <p:sp>
        <p:nvSpPr>
          <p:cNvPr id="90" name="S_Completion_Rate" descr="S_Comp_Rate">
            <a:extLst>
              <a:ext uri="{FF2B5EF4-FFF2-40B4-BE49-F238E27FC236}">
                <a16:creationId xmlns:a16="http://schemas.microsoft.com/office/drawing/2014/main" id="{C80A1546-6A3C-4F99-BA0E-458D4ECCB9CD}"/>
              </a:ext>
            </a:extLst>
          </p:cNvPr>
          <p:cNvSpPr txBox="1"/>
          <p:nvPr/>
        </p:nvSpPr>
        <p:spPr>
          <a:xfrm>
            <a:off x="304800" y="3226133"/>
            <a:ext cx="833005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28%</a:t>
            </a:r>
          </a:p>
        </p:txBody>
      </p:sp>
      <p:sp>
        <p:nvSpPr>
          <p:cNvPr id="102" name="S_Sent_Out" descr="S_Sent_Out">
            <a:extLst>
              <a:ext uri="{FF2B5EF4-FFF2-40B4-BE49-F238E27FC236}">
                <a16:creationId xmlns:a16="http://schemas.microsoft.com/office/drawing/2014/main" id="{2BFEA012-BF09-43D4-B851-2A19AC879482}"/>
              </a:ext>
            </a:extLst>
          </p:cNvPr>
          <p:cNvSpPr txBox="1"/>
          <p:nvPr/>
        </p:nvSpPr>
        <p:spPr>
          <a:xfrm>
            <a:off x="304800" y="2397271"/>
            <a:ext cx="833005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384</a:t>
            </a:r>
          </a:p>
        </p:txBody>
      </p:sp>
      <p:sp>
        <p:nvSpPr>
          <p:cNvPr id="103" name="S_Sent_Back" descr="S_Sent_Back">
            <a:extLst>
              <a:ext uri="{FF2B5EF4-FFF2-40B4-BE49-F238E27FC236}">
                <a16:creationId xmlns:a16="http://schemas.microsoft.com/office/drawing/2014/main" id="{474B0115-9D70-4726-BC5F-E1F0DA4ACCCE}"/>
              </a:ext>
            </a:extLst>
          </p:cNvPr>
          <p:cNvSpPr txBox="1"/>
          <p:nvPr/>
        </p:nvSpPr>
        <p:spPr>
          <a:xfrm>
            <a:off x="304800" y="2811702"/>
            <a:ext cx="833005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108</a:t>
            </a:r>
          </a:p>
        </p:txBody>
      </p:sp>
      <p:sp>
        <p:nvSpPr>
          <p:cNvPr id="104" name="P_Code" descr="P_CODE">
            <a:extLst>
              <a:ext uri="{FF2B5EF4-FFF2-40B4-BE49-F238E27FC236}">
                <a16:creationId xmlns:a16="http://schemas.microsoft.com/office/drawing/2014/main" id="{F51D9529-B224-4A2F-ADEA-421E753D2AEC}"/>
              </a:ext>
            </a:extLst>
          </p:cNvPr>
          <p:cNvSpPr txBox="1"/>
          <p:nvPr/>
        </p:nvSpPr>
        <p:spPr>
          <a:xfrm>
            <a:off x="304800" y="1891372"/>
            <a:ext cx="879600" cy="24384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000" b="1">
                <a:latin typeface="Arial" panose="020B0604020202020204" pitchFamily="34" charset="0"/>
                <a:cs typeface="Arial" panose="020B0604020202020204" pitchFamily="34" charset="0"/>
              </a:rPr>
              <a:t>C85619</a:t>
            </a:r>
          </a:p>
        </p:txBody>
      </p:sp>
      <p:sp>
        <p:nvSpPr>
          <p:cNvPr id="105" name="More_Info_Label1" descr="P_CHART2_LOWBASEMESSAGE">
            <a:extLst>
              <a:ext uri="{FF2B5EF4-FFF2-40B4-BE49-F238E27FC236}">
                <a16:creationId xmlns:a16="http://schemas.microsoft.com/office/drawing/2014/main" id="{E6D361E8-FE92-4CCD-A1B7-FB3A5CA8AF70}"/>
              </a:ext>
            </a:extLst>
          </p:cNvPr>
          <p:cNvSpPr txBox="1"/>
          <p:nvPr/>
        </p:nvSpPr>
        <p:spPr>
          <a:xfrm>
            <a:off x="3108326" y="6598359"/>
            <a:ext cx="5506756" cy="259642"/>
          </a:xfrm>
          <a:custGeom>
            <a:avLst/>
            <a:gdLst>
              <a:gd name="connsiteX0" fmla="*/ 0 w 5942465"/>
              <a:gd name="connsiteY0" fmla="*/ 289899 h 289899"/>
              <a:gd name="connsiteX1" fmla="*/ 0 w 5942465"/>
              <a:gd name="connsiteY1" fmla="*/ 221649 h 289899"/>
              <a:gd name="connsiteX2" fmla="*/ 221649 w 5942465"/>
              <a:gd name="connsiteY2" fmla="*/ 0 h 289899"/>
              <a:gd name="connsiteX3" fmla="*/ 5720816 w 5942465"/>
              <a:gd name="connsiteY3" fmla="*/ 0 h 289899"/>
              <a:gd name="connsiteX4" fmla="*/ 5942465 w 5942465"/>
              <a:gd name="connsiteY4" fmla="*/ 221649 h 289899"/>
              <a:gd name="connsiteX5" fmla="*/ 5942465 w 5942465"/>
              <a:gd name="connsiteY5" fmla="*/ 289899 h 289899"/>
              <a:gd name="connsiteX6" fmla="*/ 91440 w 5942465"/>
              <a:gd name="connsiteY6" fmla="*/ 381339 h 3813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42465" h="289899">
                <a:moveTo>
                  <a:pt x="0" y="289899"/>
                </a:moveTo>
                <a:lnTo>
                  <a:pt x="0" y="221649"/>
                </a:lnTo>
                <a:cubicBezTo>
                  <a:pt x="0" y="99236"/>
                  <a:pt x="99236" y="0"/>
                  <a:pt x="221649" y="0"/>
                </a:cubicBezTo>
                <a:lnTo>
                  <a:pt x="5720816" y="0"/>
                </a:lnTo>
                <a:cubicBezTo>
                  <a:pt x="5843229" y="0"/>
                  <a:pt x="5942465" y="99236"/>
                  <a:pt x="5942465" y="221649"/>
                </a:cubicBezTo>
                <a:lnTo>
                  <a:pt x="5942465" y="289899"/>
                </a:lnTo>
              </a:path>
            </a:pathLst>
          </a:custGeom>
          <a:solidFill>
            <a:schemeClr val="bg1"/>
          </a:solidFill>
          <a:ln w="28575">
            <a:solidFill>
              <a:srgbClr val="0056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72000" rtlCol="0" anchor="t" anchorCtr="0">
            <a:noAutofit/>
          </a:bodyPr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92075" lvl="0" algn="l"/>
            <a:r>
              <a:rPr lang="en-GB" sz="80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For more information about this practice, please go to:</a:t>
            </a:r>
            <a:endParaRPr lang="en-GB" sz="800">
              <a:effectLst/>
              <a:ea typeface="Calibri" panose="020F0502020204030204" pitchFamily="34" charset="0"/>
            </a:endParaRPr>
          </a:p>
        </p:txBody>
      </p:sp>
      <p:sp>
        <p:nvSpPr>
          <p:cNvPr id="25" name="Text Placeholder 2" descr="P_CHART2_LOWBASEMESSAGE">
            <a:extLst>
              <a:ext uri="{FF2B5EF4-FFF2-40B4-BE49-F238E27FC236}">
                <a16:creationId xmlns:a16="http://schemas.microsoft.com/office/drawing/2014/main" id="{BA91BA5E-151B-4CBF-BB45-3B1B0B919596}"/>
              </a:ext>
            </a:extLst>
          </p:cNvPr>
          <p:cNvSpPr txBox="1"/>
          <p:nvPr/>
        </p:nvSpPr>
        <p:spPr>
          <a:xfrm>
            <a:off x="1511785" y="589502"/>
            <a:ext cx="1214221" cy="12311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SzPct val="50000"/>
              <a:buFont typeface="HelveticaNeueLT Std Lt Cn" panose="020B0406020202030204" pitchFamily="34" charset="0"/>
              <a:buNone/>
              <a:defRPr lang="en-GB"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66700" indent="-266700" algn="l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SzPct val="80000"/>
              <a:buFont typeface="Segoe UI" panose="020B0502040204020203" pitchFamily="34" charset="0"/>
              <a:buChar char="●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30238" indent="-260350" algn="l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‒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20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HelveticaNeueLT Std Lt Cn" panose="020B0406020202030204" pitchFamily="34" charset="0"/>
              <a:buChar char="−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00" b="0">
                <a:solidFill>
                  <a:schemeClr val="bg1"/>
                </a:solidFill>
              </a:rPr>
              <a:t>Results from the 2025 survey</a:t>
            </a:r>
          </a:p>
        </p:txBody>
      </p:sp>
      <p:sp>
        <p:nvSpPr>
          <p:cNvPr id="2" name="More_Info_Label" descr="More_Info_Label">
            <a:extLst>
              <a:ext uri="{FF2B5EF4-FFF2-40B4-BE49-F238E27FC236}">
                <a16:creationId xmlns:a16="http://schemas.microsoft.com/office/drawing/2014/main" id="{A0D7B8DF-B67C-4DE4-B64E-0ED2E3F81FFA}"/>
              </a:ext>
            </a:extLst>
          </p:cNvPr>
          <p:cNvSpPr txBox="1"/>
          <p:nvPr/>
        </p:nvSpPr>
        <p:spPr>
          <a:xfrm>
            <a:off x="5521784" y="6620458"/>
            <a:ext cx="3019625" cy="213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u="sng">
                <a:solidFill>
                  <a:srgbClr val="0563C1"/>
                </a:solidFill>
                <a:effectLst/>
                <a:ea typeface="Times New Roman" panose="02020603050405020304" pitchFamily="18" charset="0"/>
                <a:cs typeface="Segoe UI" panose="020B0502040204020203" pitchFamily="34" charset="0"/>
                <a:hlinkClick r:id="rId3"/>
              </a:rPr>
              <a:t>Https://Gp-Patient.Co.Uk/Patientexperience/Results?Code=C85619</a:t>
            </a:r>
          </a:p>
        </p:txBody>
      </p:sp>
      <p:graphicFrame>
        <p:nvGraphicFramePr>
          <p:cNvPr id="26" name="P_CHART1" descr="P_CHART1">
            <a:extLst>
              <a:ext uri="{FF2B5EF4-FFF2-40B4-BE49-F238E27FC236}">
                <a16:creationId xmlns:a16="http://schemas.microsoft.com/office/drawing/2014/main" id="{A7A8BDB3-1526-4B83-BF9C-0E9C330154F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96214194"/>
              </p:ext>
            </p:extLst>
          </p:nvPr>
        </p:nvGraphicFramePr>
        <p:xfrm>
          <a:off x="3279338" y="1620668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7" name="P_TABLE1" descr="P_TABLE1">
            <a:extLst>
              <a:ext uri="{FF2B5EF4-FFF2-40B4-BE49-F238E27FC236}">
                <a16:creationId xmlns:a16="http://schemas.microsoft.com/office/drawing/2014/main" id="{E01F826F-7454-4D92-ADCB-184EE5B8EB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2090634"/>
              </p:ext>
            </p:extLst>
          </p:nvPr>
        </p:nvGraphicFramePr>
        <p:xfrm>
          <a:off x="3279337" y="2716966"/>
          <a:ext cx="2792920" cy="70865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70%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39%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31%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70%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32%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0" name="P_CHART2" descr="P_CHART2">
            <a:extLst>
              <a:ext uri="{FF2B5EF4-FFF2-40B4-BE49-F238E27FC236}">
                <a16:creationId xmlns:a16="http://schemas.microsoft.com/office/drawing/2014/main" id="{3C872B50-BDEC-4E6F-A640-E33DAB4B426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41380040"/>
              </p:ext>
            </p:extLst>
          </p:nvPr>
        </p:nvGraphicFramePr>
        <p:xfrm>
          <a:off x="6235343" y="1599191"/>
          <a:ext cx="279352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31" name="P_TABLE2" descr="P_TABLE2">
            <a:extLst>
              <a:ext uri="{FF2B5EF4-FFF2-40B4-BE49-F238E27FC236}">
                <a16:creationId xmlns:a16="http://schemas.microsoft.com/office/drawing/2014/main" id="{40C7D4C8-D842-4B0B-B196-C81BDA45C6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4545668"/>
              </p:ext>
            </p:extLst>
          </p:nvPr>
        </p:nvGraphicFramePr>
        <p:xfrm>
          <a:off x="6224462" y="2813371"/>
          <a:ext cx="2792920" cy="66559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27456"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Easy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Easy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219070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53%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21%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32%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219070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50%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18%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32%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3" name="P_CHART3" descr="P_CHART3">
            <a:extLst>
              <a:ext uri="{FF2B5EF4-FFF2-40B4-BE49-F238E27FC236}">
                <a16:creationId xmlns:a16="http://schemas.microsoft.com/office/drawing/2014/main" id="{6F259E15-DEC7-40EE-AE7A-1BCC8374915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90873824"/>
              </p:ext>
            </p:extLst>
          </p:nvPr>
        </p:nvGraphicFramePr>
        <p:xfrm>
          <a:off x="9225286" y="1585092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34" name="P_TABLE3" descr="P_TABLE3">
            <a:extLst>
              <a:ext uri="{FF2B5EF4-FFF2-40B4-BE49-F238E27FC236}">
                <a16:creationId xmlns:a16="http://schemas.microsoft.com/office/drawing/2014/main" id="{5B76A250-0954-4769-BFB8-C1B581EF66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1432319"/>
              </p:ext>
            </p:extLst>
          </p:nvPr>
        </p:nvGraphicFramePr>
        <p:xfrm>
          <a:off x="9225285" y="2710353"/>
          <a:ext cx="2792920" cy="72661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99894"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Easy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Easy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90841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51%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23%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28%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90841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48%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27%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6" name="P_CHART4" descr="P_CHART4">
            <a:extLst>
              <a:ext uri="{FF2B5EF4-FFF2-40B4-BE49-F238E27FC236}">
                <a16:creationId xmlns:a16="http://schemas.microsoft.com/office/drawing/2014/main" id="{E14C6B3D-3A67-4234-B7A9-78541D6F5D5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69162344"/>
              </p:ext>
            </p:extLst>
          </p:nvPr>
        </p:nvGraphicFramePr>
        <p:xfrm>
          <a:off x="3275649" y="4159502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37" name="P_TABLE4" descr="P_TABLE4">
            <a:extLst>
              <a:ext uri="{FF2B5EF4-FFF2-40B4-BE49-F238E27FC236}">
                <a16:creationId xmlns:a16="http://schemas.microsoft.com/office/drawing/2014/main" id="{505B90FD-5308-454B-864C-511BEDD2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2219429"/>
              </p:ext>
            </p:extLst>
          </p:nvPr>
        </p:nvGraphicFramePr>
        <p:xfrm>
          <a:off x="3275648" y="5180299"/>
          <a:ext cx="279292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Helpful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Helpful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42%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41%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41%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9" name="P_CHART5" descr="P_CHART5">
            <a:extLst>
              <a:ext uri="{FF2B5EF4-FFF2-40B4-BE49-F238E27FC236}">
                <a16:creationId xmlns:a16="http://schemas.microsoft.com/office/drawing/2014/main" id="{226ADDA1-CBDE-4731-81F1-BA468EFC5A1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07532510"/>
              </p:ext>
            </p:extLst>
          </p:nvPr>
        </p:nvGraphicFramePr>
        <p:xfrm>
          <a:off x="6250467" y="4125946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40" name="P_TABLE5" descr="P_TABLE5">
            <a:extLst>
              <a:ext uri="{FF2B5EF4-FFF2-40B4-BE49-F238E27FC236}">
                <a16:creationId xmlns:a16="http://schemas.microsoft.com/office/drawing/2014/main" id="{44144E12-80DA-4A93-87CC-C4BBBC66CF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6970607"/>
              </p:ext>
            </p:extLst>
          </p:nvPr>
        </p:nvGraphicFramePr>
        <p:xfrm>
          <a:off x="6323594" y="5499674"/>
          <a:ext cx="2731272" cy="4267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51972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557348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1521952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</a:tblGrid>
              <a:tr h="189401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Yes, knew next step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89401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Yes, knew next step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42" name="P_CHART6" descr="P_CHART6">
            <a:extLst>
              <a:ext uri="{FF2B5EF4-FFF2-40B4-BE49-F238E27FC236}">
                <a16:creationId xmlns:a16="http://schemas.microsoft.com/office/drawing/2014/main" id="{DADEE161-F98F-4676-B6ED-30C42517EB8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47740369"/>
              </p:ext>
            </p:extLst>
          </p:nvPr>
        </p:nvGraphicFramePr>
        <p:xfrm>
          <a:off x="9225285" y="4117557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44" name="P_TABLE6" descr="P_TABLE6">
            <a:extLst>
              <a:ext uri="{FF2B5EF4-FFF2-40B4-BE49-F238E27FC236}">
                <a16:creationId xmlns:a16="http://schemas.microsoft.com/office/drawing/2014/main" id="{2566EC29-E1A5-485B-9252-F453191546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0240422"/>
              </p:ext>
            </p:extLst>
          </p:nvPr>
        </p:nvGraphicFramePr>
        <p:xfrm>
          <a:off x="9298411" y="5499674"/>
          <a:ext cx="2731272" cy="4267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64195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1518437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</a:tblGrid>
              <a:tr h="213360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Yes, knew within two days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GB" sz="800"/>
                        <a:t>Yes, knew within two days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45" name="P_CHART7" descr="P_CHART7">
            <a:extLst>
              <a:ext uri="{FF2B5EF4-FFF2-40B4-BE49-F238E27FC236}">
                <a16:creationId xmlns:a16="http://schemas.microsoft.com/office/drawing/2014/main" id="{0EE8387E-3EFC-43E7-B99C-6E1D3D7757C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65236258"/>
              </p:ext>
            </p:extLst>
          </p:nvPr>
        </p:nvGraphicFramePr>
        <p:xfrm>
          <a:off x="29116" y="4339782"/>
          <a:ext cx="2525148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aphicFrame>
        <p:nvGraphicFramePr>
          <p:cNvPr id="46" name="P_TABLE7" descr="P_TABLE7">
            <a:extLst>
              <a:ext uri="{FF2B5EF4-FFF2-40B4-BE49-F238E27FC236}">
                <a16:creationId xmlns:a16="http://schemas.microsoft.com/office/drawing/2014/main" id="{48EF7113-7967-43D0-95CF-42CB543F42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3766859"/>
              </p:ext>
            </p:extLst>
          </p:nvPr>
        </p:nvGraphicFramePr>
        <p:xfrm>
          <a:off x="29115" y="5452858"/>
          <a:ext cx="2514812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28703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28703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28703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28703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75%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44%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31%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76%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32%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sp>
        <p:nvSpPr>
          <p:cNvPr id="3" name="P_Name_Label" descr="P_Name_Label">
            <a:extLst>
              <a:ext uri="{FF2B5EF4-FFF2-40B4-BE49-F238E27FC236}">
                <a16:creationId xmlns:a16="http://schemas.microsoft.com/office/drawing/2014/main" id="{17838BBF-9DB2-A495-C571-FAFF002EF0FD}"/>
              </a:ext>
            </a:extLst>
          </p:cNvPr>
          <p:cNvSpPr txBox="1"/>
          <p:nvPr/>
        </p:nvSpPr>
        <p:spPr>
          <a:xfrm>
            <a:off x="3015016" y="68798"/>
            <a:ext cx="7918140" cy="600164"/>
          </a:xfrm>
          <a:prstGeom prst="rect">
            <a:avLst/>
          </a:prstGeom>
          <a:noFill/>
        </p:spPr>
        <p:txBody>
          <a:bodyPr wrap="square" rtlCol="0">
            <a:normAutofit fontScale="90000" lnSpcReduction="20000"/>
          </a:bodyPr>
          <a:lstStyle/>
          <a:p>
            <a:r>
              <a:rPr lang="en-GB" sz="33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 George’S Medical Centre Pms Practice</a:t>
            </a:r>
          </a:p>
        </p:txBody>
      </p:sp>
      <p:sp>
        <p:nvSpPr>
          <p:cNvPr id="5" name="P_CHART2_LOWBASEMESSAGE" descr="P_CHART2_LOWBASEMESSAGE">
            <a:extLst>
              <a:ext uri="{FF2B5EF4-FFF2-40B4-BE49-F238E27FC236}">
                <a16:creationId xmlns:a16="http://schemas.microsoft.com/office/drawing/2014/main" id="{37717159-50F3-ED10-8477-936FD953B516}"/>
              </a:ext>
            </a:extLst>
          </p:cNvPr>
          <p:cNvSpPr txBox="1"/>
          <p:nvPr/>
        </p:nvSpPr>
        <p:spPr>
          <a:xfrm>
            <a:off x="6955080" y="1972731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6" name="P_CHART3_LOWBASEMESSAGE" descr="P_CHART3_LOWBASEMESSAGE">
            <a:extLst>
              <a:ext uri="{FF2B5EF4-FFF2-40B4-BE49-F238E27FC236}">
                <a16:creationId xmlns:a16="http://schemas.microsoft.com/office/drawing/2014/main" id="{45FACC70-6EC6-ECB6-A9E9-04C90501E24F}"/>
              </a:ext>
            </a:extLst>
          </p:cNvPr>
          <p:cNvSpPr txBox="1"/>
          <p:nvPr/>
        </p:nvSpPr>
        <p:spPr>
          <a:xfrm>
            <a:off x="9929733" y="1939308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7" name="P_CHART4_LOWBASEMESSAGE" descr="P_CHART4_LOWBASEMESSAGE">
            <a:extLst>
              <a:ext uri="{FF2B5EF4-FFF2-40B4-BE49-F238E27FC236}">
                <a16:creationId xmlns:a16="http://schemas.microsoft.com/office/drawing/2014/main" id="{DAF7838A-4DB0-40D7-DD1B-9AB2309E0064}"/>
              </a:ext>
            </a:extLst>
          </p:cNvPr>
          <p:cNvSpPr txBox="1"/>
          <p:nvPr/>
        </p:nvSpPr>
        <p:spPr>
          <a:xfrm>
            <a:off x="3989526" y="4491680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8" name="P_CHART5_LOWBASEMESSAGE" descr="P_CHART5_LOWBASEMESSAGE">
            <a:extLst>
              <a:ext uri="{FF2B5EF4-FFF2-40B4-BE49-F238E27FC236}">
                <a16:creationId xmlns:a16="http://schemas.microsoft.com/office/drawing/2014/main" id="{C21F4703-FD74-B35C-F3C4-F9F567C8ABBD}"/>
              </a:ext>
            </a:extLst>
          </p:cNvPr>
          <p:cNvSpPr txBox="1"/>
          <p:nvPr/>
        </p:nvSpPr>
        <p:spPr>
          <a:xfrm>
            <a:off x="6974086" y="4476888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9" name="P_CHART6_LOWBASEMESSAGE" descr="P_CHART6_LOWBASEMESSAGE">
            <a:extLst>
              <a:ext uri="{FF2B5EF4-FFF2-40B4-BE49-F238E27FC236}">
                <a16:creationId xmlns:a16="http://schemas.microsoft.com/office/drawing/2014/main" id="{A05BA903-3674-9EDF-F95D-BEA26A2DECED}"/>
              </a:ext>
            </a:extLst>
          </p:cNvPr>
          <p:cNvSpPr txBox="1"/>
          <p:nvPr/>
        </p:nvSpPr>
        <p:spPr>
          <a:xfrm>
            <a:off x="9972035" y="4480504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10" name="P_CHART7_LOWBASEMESSAGE" descr="P_CHART7_LOWBASEMESSAGE">
            <a:extLst>
              <a:ext uri="{FF2B5EF4-FFF2-40B4-BE49-F238E27FC236}">
                <a16:creationId xmlns:a16="http://schemas.microsoft.com/office/drawing/2014/main" id="{2DDF76E8-6B5A-3536-5ABD-4797EDAAD895}"/>
              </a:ext>
            </a:extLst>
          </p:cNvPr>
          <p:cNvSpPr txBox="1"/>
          <p:nvPr/>
        </p:nvSpPr>
        <p:spPr>
          <a:xfrm>
            <a:off x="626588" y="4708082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4" name="P_CHART1_LOWBASEMESSAGE" descr="P_CHART1_LOWBASEMESSAGE">
            <a:extLst>
              <a:ext uri="{FF2B5EF4-FFF2-40B4-BE49-F238E27FC236}">
                <a16:creationId xmlns:a16="http://schemas.microsoft.com/office/drawing/2014/main" id="{E052EE45-88A2-B81C-9A87-404787FBB584}"/>
              </a:ext>
            </a:extLst>
          </p:cNvPr>
          <p:cNvSpPr txBox="1"/>
          <p:nvPr/>
        </p:nvSpPr>
        <p:spPr>
          <a:xfrm>
            <a:off x="3989526" y="1955603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12" name="P_T4" descr="P_T4">
            <a:extLst>
              <a:ext uri="{FF2B5EF4-FFF2-40B4-BE49-F238E27FC236}">
                <a16:creationId xmlns:a16="http://schemas.microsoft.com/office/drawing/2014/main" id="{837DC434-7D4B-DFE0-7876-BE5ADB43197D}"/>
              </a:ext>
            </a:extLst>
          </p:cNvPr>
          <p:cNvSpPr txBox="1"/>
          <p:nvPr/>
        </p:nvSpPr>
        <p:spPr>
          <a:xfrm>
            <a:off x="4301412" y="4549385"/>
            <a:ext cx="843427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88%</a:t>
            </a:r>
          </a:p>
        </p:txBody>
      </p:sp>
      <p:sp>
        <p:nvSpPr>
          <p:cNvPr id="13" name="P_T5" descr="P_T5">
            <a:extLst>
              <a:ext uri="{FF2B5EF4-FFF2-40B4-BE49-F238E27FC236}">
                <a16:creationId xmlns:a16="http://schemas.microsoft.com/office/drawing/2014/main" id="{DD68F18A-A757-5492-F3C8-98BE48AAC2D5}"/>
              </a:ext>
            </a:extLst>
          </p:cNvPr>
          <p:cNvSpPr txBox="1"/>
          <p:nvPr/>
        </p:nvSpPr>
        <p:spPr>
          <a:xfrm>
            <a:off x="7277878" y="4496332"/>
            <a:ext cx="841779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73%</a:t>
            </a:r>
          </a:p>
        </p:txBody>
      </p:sp>
      <p:sp>
        <p:nvSpPr>
          <p:cNvPr id="14" name="P_T6" descr="P_T6">
            <a:extLst>
              <a:ext uri="{FF2B5EF4-FFF2-40B4-BE49-F238E27FC236}">
                <a16:creationId xmlns:a16="http://schemas.microsoft.com/office/drawing/2014/main" id="{E219B157-0CAE-C28C-B86F-12774037A4AC}"/>
              </a:ext>
            </a:extLst>
          </p:cNvPr>
          <p:cNvSpPr txBox="1"/>
          <p:nvPr/>
        </p:nvSpPr>
        <p:spPr>
          <a:xfrm>
            <a:off x="10254343" y="4489794"/>
            <a:ext cx="774441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98%</a:t>
            </a:r>
          </a:p>
        </p:txBody>
      </p:sp>
      <p:sp>
        <p:nvSpPr>
          <p:cNvPr id="15" name="P_T3" descr="P_T3">
            <a:extLst>
              <a:ext uri="{FF2B5EF4-FFF2-40B4-BE49-F238E27FC236}">
                <a16:creationId xmlns:a16="http://schemas.microsoft.com/office/drawing/2014/main" id="{6C5474BC-4A53-9BC1-5511-840C2022F060}"/>
              </a:ext>
            </a:extLst>
          </p:cNvPr>
          <p:cNvSpPr txBox="1"/>
          <p:nvPr/>
        </p:nvSpPr>
        <p:spPr>
          <a:xfrm>
            <a:off x="10342062" y="1970845"/>
            <a:ext cx="686722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66%</a:t>
            </a:r>
          </a:p>
        </p:txBody>
      </p:sp>
      <p:sp>
        <p:nvSpPr>
          <p:cNvPr id="16" name="P_T2" descr="P_T2">
            <a:extLst>
              <a:ext uri="{FF2B5EF4-FFF2-40B4-BE49-F238E27FC236}">
                <a16:creationId xmlns:a16="http://schemas.microsoft.com/office/drawing/2014/main" id="{35E6C703-AB08-864E-C223-EBB08EBBCADB}"/>
              </a:ext>
            </a:extLst>
          </p:cNvPr>
          <p:cNvSpPr txBox="1"/>
          <p:nvPr/>
        </p:nvSpPr>
        <p:spPr>
          <a:xfrm>
            <a:off x="7200514" y="1970845"/>
            <a:ext cx="842474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50%</a:t>
            </a:r>
          </a:p>
        </p:txBody>
      </p:sp>
      <p:sp>
        <p:nvSpPr>
          <p:cNvPr id="11" name="P_T7" descr="P_T7">
            <a:extLst>
              <a:ext uri="{FF2B5EF4-FFF2-40B4-BE49-F238E27FC236}">
                <a16:creationId xmlns:a16="http://schemas.microsoft.com/office/drawing/2014/main" id="{264B0146-1406-9E53-7B1C-133A77148CF4}"/>
              </a:ext>
            </a:extLst>
          </p:cNvPr>
          <p:cNvSpPr txBox="1"/>
          <p:nvPr/>
        </p:nvSpPr>
        <p:spPr>
          <a:xfrm>
            <a:off x="942392" y="4721463"/>
            <a:ext cx="765110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75%</a:t>
            </a:r>
          </a:p>
        </p:txBody>
      </p:sp>
      <p:sp>
        <p:nvSpPr>
          <p:cNvPr id="17" name="P_T1" descr="P_T1">
            <a:extLst>
              <a:ext uri="{FF2B5EF4-FFF2-40B4-BE49-F238E27FC236}">
                <a16:creationId xmlns:a16="http://schemas.microsoft.com/office/drawing/2014/main" id="{49E9EAC4-EFD6-ABF1-38D8-6ABAB4FBE439}"/>
              </a:ext>
            </a:extLst>
          </p:cNvPr>
          <p:cNvSpPr txBox="1"/>
          <p:nvPr/>
        </p:nvSpPr>
        <p:spPr>
          <a:xfrm>
            <a:off x="4260301" y="1933563"/>
            <a:ext cx="842474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66%</a:t>
            </a:r>
          </a:p>
        </p:txBody>
      </p:sp>
    </p:spTree>
    <p:extLst>
      <p:ext uri="{BB962C8B-B14F-4D97-AF65-F5344CB8AC3E}">
        <p14:creationId xmlns:p14="http://schemas.microsoft.com/office/powerpoint/2010/main" val="3750318585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_Label6">
            <a:extLst>
              <a:ext uri="{FF2B5EF4-FFF2-40B4-BE49-F238E27FC236}">
                <a16:creationId xmlns:a16="http://schemas.microsoft.com/office/drawing/2014/main" id="{ECD1ADA6-616E-41A5-8BAE-60D3366D1005}"/>
              </a:ext>
            </a:extLst>
          </p:cNvPr>
          <p:cNvSpPr txBox="1"/>
          <p:nvPr/>
        </p:nvSpPr>
        <p:spPr>
          <a:xfrm>
            <a:off x="9312224" y="3609460"/>
            <a:ext cx="2868852" cy="276999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patient’s needs were met</a:t>
            </a:r>
            <a:endParaRPr lang="en-GB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P_Label5">
            <a:extLst>
              <a:ext uri="{FF2B5EF4-FFF2-40B4-BE49-F238E27FC236}">
                <a16:creationId xmlns:a16="http://schemas.microsoft.com/office/drawing/2014/main" id="{D8882235-925C-4D42-BBED-B40A76DB5989}"/>
              </a:ext>
            </a:extLst>
          </p:cNvPr>
          <p:cNvSpPr txBox="1"/>
          <p:nvPr/>
        </p:nvSpPr>
        <p:spPr>
          <a:xfrm>
            <a:off x="6368790" y="3597703"/>
            <a:ext cx="2696966" cy="646331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patient had confidence and trust in the healthcare professional they saw or spoke to</a:t>
            </a:r>
            <a:endParaRPr lang="en-GB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8" name="P_Label4">
            <a:extLst>
              <a:ext uri="{FF2B5EF4-FFF2-40B4-BE49-F238E27FC236}">
                <a16:creationId xmlns:a16="http://schemas.microsoft.com/office/drawing/2014/main" id="{AD0637E0-A68E-45AD-8170-4E813A9181DD}"/>
              </a:ext>
            </a:extLst>
          </p:cNvPr>
          <p:cNvSpPr txBox="1"/>
          <p:nvPr/>
        </p:nvSpPr>
        <p:spPr>
          <a:xfrm>
            <a:off x="3417844" y="3587388"/>
            <a:ext cx="2731492" cy="646331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patient was involved as much as they wanted to be in decisions about their care and treatment</a:t>
            </a:r>
            <a:endParaRPr lang="en-GB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0" name="P_Label3">
            <a:extLst>
              <a:ext uri="{FF2B5EF4-FFF2-40B4-BE49-F238E27FC236}">
                <a16:creationId xmlns:a16="http://schemas.microsoft.com/office/drawing/2014/main" id="{6838D674-AED5-45BA-BF51-8990740F4CC8}"/>
              </a:ext>
            </a:extLst>
          </p:cNvPr>
          <p:cNvSpPr txBox="1"/>
          <p:nvPr/>
        </p:nvSpPr>
        <p:spPr>
          <a:xfrm>
            <a:off x="9312224" y="1126142"/>
            <a:ext cx="2789045" cy="646331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healthcare professional was good at treating the patient with care and concern</a:t>
            </a:r>
            <a:endParaRPr lang="en-GB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P_Label2">
            <a:extLst>
              <a:ext uri="{FF2B5EF4-FFF2-40B4-BE49-F238E27FC236}">
                <a16:creationId xmlns:a16="http://schemas.microsoft.com/office/drawing/2014/main" id="{94FC8AED-0DF4-4A6B-A86A-FF5327EB40AC}"/>
              </a:ext>
            </a:extLst>
          </p:cNvPr>
          <p:cNvSpPr txBox="1"/>
          <p:nvPr/>
        </p:nvSpPr>
        <p:spPr>
          <a:xfrm>
            <a:off x="6368790" y="1132225"/>
            <a:ext cx="2761950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healthcare professional was good at listening to the patient</a:t>
            </a:r>
            <a:endParaRPr lang="en-GB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6" name="P_Label1">
            <a:extLst>
              <a:ext uri="{FF2B5EF4-FFF2-40B4-BE49-F238E27FC236}">
                <a16:creationId xmlns:a16="http://schemas.microsoft.com/office/drawing/2014/main" id="{14770A15-89E8-4B53-921E-237CF84F933A}"/>
              </a:ext>
            </a:extLst>
          </p:cNvPr>
          <p:cNvSpPr txBox="1"/>
          <p:nvPr/>
        </p:nvSpPr>
        <p:spPr>
          <a:xfrm>
            <a:off x="3417844" y="1126143"/>
            <a:ext cx="2693357" cy="646331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healthcare professional had all the information they needed about the patient</a:t>
            </a:r>
            <a:endParaRPr lang="en-GB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3" name="P_Results">
            <a:extLst>
              <a:ext uri="{FF2B5EF4-FFF2-40B4-BE49-F238E27FC236}">
                <a16:creationId xmlns:a16="http://schemas.microsoft.com/office/drawing/2014/main" id="{630D6EB2-F65E-470E-AC97-2519BD0D4AFF}"/>
              </a:ext>
            </a:extLst>
          </p:cNvPr>
          <p:cNvSpPr txBox="1"/>
          <p:nvPr/>
        </p:nvSpPr>
        <p:spPr>
          <a:xfrm>
            <a:off x="1511785" y="589502"/>
            <a:ext cx="1214221" cy="12311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SzPct val="50000"/>
              <a:buFont typeface="HelveticaNeueLT Std Lt Cn" panose="020B0406020202030204" pitchFamily="34" charset="0"/>
              <a:buNone/>
              <a:defRPr lang="en-GB"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66700" indent="-266700" algn="l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SzPct val="80000"/>
              <a:buFont typeface="Segoe UI" panose="020B0502040204020203" pitchFamily="34" charset="0"/>
              <a:buChar char="●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30238" indent="-260350" algn="l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‒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20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HelveticaNeueLT Std Lt Cn" panose="020B0406020202030204" pitchFamily="34" charset="0"/>
              <a:buChar char="−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00" b="0">
                <a:solidFill>
                  <a:schemeClr val="bg1"/>
                </a:solidFill>
              </a:rPr>
              <a:t>Results from the 2025 survey</a:t>
            </a:r>
          </a:p>
        </p:txBody>
      </p:sp>
      <p:sp>
        <p:nvSpPr>
          <p:cNvPr id="68" name="P_Details_Name" descr="P_Details_Name">
            <a:extLst>
              <a:ext uri="{FF2B5EF4-FFF2-40B4-BE49-F238E27FC236}">
                <a16:creationId xmlns:a16="http://schemas.microsoft.com/office/drawing/2014/main" id="{8AAFDFC6-D951-42FC-A860-4BC6764D3CE5}"/>
              </a:ext>
            </a:extLst>
          </p:cNvPr>
          <p:cNvSpPr txBox="1"/>
          <p:nvPr/>
        </p:nvSpPr>
        <p:spPr>
          <a:xfrm>
            <a:off x="304800" y="1092241"/>
            <a:ext cx="2239126" cy="448004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pPr>
              <a:lnSpc>
                <a:spcPts val="1400"/>
              </a:lnSpc>
            </a:pPr>
            <a:r>
              <a:rPr lang="en-GB" sz="1200" b="1">
                <a:latin typeface="Arial" panose="020B0604020202020204" pitchFamily="34" charset="0"/>
                <a:cs typeface="Arial" panose="020B0604020202020204" pitchFamily="34" charset="0"/>
              </a:rPr>
              <a:t>St George’S Medical Centre Pms Practice</a:t>
            </a:r>
          </a:p>
        </p:txBody>
      </p:sp>
      <p:sp>
        <p:nvSpPr>
          <p:cNvPr id="69" name="P_Address" descr="P_Address">
            <a:extLst>
              <a:ext uri="{FF2B5EF4-FFF2-40B4-BE49-F238E27FC236}">
                <a16:creationId xmlns:a16="http://schemas.microsoft.com/office/drawing/2014/main" id="{8A4BB8B3-A206-4747-9424-09C417FE1BF3}"/>
              </a:ext>
            </a:extLst>
          </p:cNvPr>
          <p:cNvSpPr txBox="1"/>
          <p:nvPr/>
        </p:nvSpPr>
        <p:spPr>
          <a:xfrm>
            <a:off x="304800" y="1466637"/>
            <a:ext cx="2212265" cy="548640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Roundhouse Medical Centre, Langsett Court, New Lodge, Barnsley, S71 1RY</a:t>
            </a:r>
          </a:p>
        </p:txBody>
      </p:sp>
      <p:sp>
        <p:nvSpPr>
          <p:cNvPr id="70" name="P_Code" descr="P_Code">
            <a:extLst>
              <a:ext uri="{FF2B5EF4-FFF2-40B4-BE49-F238E27FC236}">
                <a16:creationId xmlns:a16="http://schemas.microsoft.com/office/drawing/2014/main" id="{4AC0B48F-707E-4612-94A8-4CC15ADC84F1}"/>
              </a:ext>
            </a:extLst>
          </p:cNvPr>
          <p:cNvSpPr txBox="1"/>
          <p:nvPr/>
        </p:nvSpPr>
        <p:spPr>
          <a:xfrm>
            <a:off x="304800" y="1891372"/>
            <a:ext cx="696686" cy="24384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000" b="1">
                <a:latin typeface="Arial" panose="020B0604020202020204" pitchFamily="34" charset="0"/>
                <a:cs typeface="Arial" panose="020B0604020202020204" pitchFamily="34" charset="0"/>
              </a:rPr>
              <a:t>C85619</a:t>
            </a:r>
          </a:p>
        </p:txBody>
      </p:sp>
      <p:sp>
        <p:nvSpPr>
          <p:cNvPr id="46" name="S_Completion_Rate" descr="S_Comp_Rate">
            <a:extLst>
              <a:ext uri="{FF2B5EF4-FFF2-40B4-BE49-F238E27FC236}">
                <a16:creationId xmlns:a16="http://schemas.microsoft.com/office/drawing/2014/main" id="{2FBFEA93-CE60-4A82-850D-3E3037E457FC}"/>
              </a:ext>
            </a:extLst>
          </p:cNvPr>
          <p:cNvSpPr txBox="1"/>
          <p:nvPr/>
        </p:nvSpPr>
        <p:spPr>
          <a:xfrm>
            <a:off x="304800" y="3226133"/>
            <a:ext cx="470263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28%</a:t>
            </a:r>
          </a:p>
        </p:txBody>
      </p:sp>
      <p:sp>
        <p:nvSpPr>
          <p:cNvPr id="48" name="S_Sent_Back" descr="S_Sent_Back">
            <a:extLst>
              <a:ext uri="{FF2B5EF4-FFF2-40B4-BE49-F238E27FC236}">
                <a16:creationId xmlns:a16="http://schemas.microsoft.com/office/drawing/2014/main" id="{31B534ED-2715-4AEE-A9C2-1E39A3B35100}"/>
              </a:ext>
            </a:extLst>
          </p:cNvPr>
          <p:cNvSpPr txBox="1"/>
          <p:nvPr/>
        </p:nvSpPr>
        <p:spPr>
          <a:xfrm>
            <a:off x="304800" y="2811702"/>
            <a:ext cx="470263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108</a:t>
            </a:r>
          </a:p>
        </p:txBody>
      </p:sp>
      <p:sp>
        <p:nvSpPr>
          <p:cNvPr id="47" name="S_Sent_Out" descr="S_Sent_Out">
            <a:extLst>
              <a:ext uri="{FF2B5EF4-FFF2-40B4-BE49-F238E27FC236}">
                <a16:creationId xmlns:a16="http://schemas.microsoft.com/office/drawing/2014/main" id="{A4438193-C3B8-4C8D-B452-DCB0DEDF1C13}"/>
              </a:ext>
            </a:extLst>
          </p:cNvPr>
          <p:cNvSpPr txBox="1"/>
          <p:nvPr/>
        </p:nvSpPr>
        <p:spPr>
          <a:xfrm>
            <a:off x="304800" y="2397271"/>
            <a:ext cx="470263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384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85C82F05-6CEC-498E-9DF2-853DA589EF53}"/>
              </a:ext>
            </a:extLst>
          </p:cNvPr>
          <p:cNvSpPr/>
          <p:nvPr/>
        </p:nvSpPr>
        <p:spPr>
          <a:xfrm>
            <a:off x="3491772" y="690997"/>
            <a:ext cx="3314546" cy="291264"/>
          </a:xfrm>
          <a:prstGeom prst="roundRect">
            <a:avLst>
              <a:gd name="adj" fmla="val 50000"/>
            </a:avLst>
          </a:prstGeom>
          <a:solidFill>
            <a:srgbClr val="2F528F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72000" bIns="0" rtlCol="0" anchor="ctr"/>
          <a:lstStyle/>
          <a:p>
            <a:r>
              <a:rPr lang="en-GB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Experience at last appointment</a:t>
            </a:r>
          </a:p>
        </p:txBody>
      </p:sp>
      <p:sp>
        <p:nvSpPr>
          <p:cNvPr id="26" name="More_Info_Label1">
            <a:extLst>
              <a:ext uri="{FF2B5EF4-FFF2-40B4-BE49-F238E27FC236}">
                <a16:creationId xmlns:a16="http://schemas.microsoft.com/office/drawing/2014/main" id="{3B4F319E-F075-4619-922A-62A046980C60}"/>
              </a:ext>
            </a:extLst>
          </p:cNvPr>
          <p:cNvSpPr txBox="1"/>
          <p:nvPr/>
        </p:nvSpPr>
        <p:spPr>
          <a:xfrm>
            <a:off x="3108326" y="6598359"/>
            <a:ext cx="5506756" cy="259642"/>
          </a:xfrm>
          <a:custGeom>
            <a:avLst/>
            <a:gdLst>
              <a:gd name="connsiteX0" fmla="*/ 0 w 5942465"/>
              <a:gd name="connsiteY0" fmla="*/ 289899 h 289899"/>
              <a:gd name="connsiteX1" fmla="*/ 0 w 5942465"/>
              <a:gd name="connsiteY1" fmla="*/ 221649 h 289899"/>
              <a:gd name="connsiteX2" fmla="*/ 221649 w 5942465"/>
              <a:gd name="connsiteY2" fmla="*/ 0 h 289899"/>
              <a:gd name="connsiteX3" fmla="*/ 5720816 w 5942465"/>
              <a:gd name="connsiteY3" fmla="*/ 0 h 289899"/>
              <a:gd name="connsiteX4" fmla="*/ 5942465 w 5942465"/>
              <a:gd name="connsiteY4" fmla="*/ 221649 h 289899"/>
              <a:gd name="connsiteX5" fmla="*/ 5942465 w 5942465"/>
              <a:gd name="connsiteY5" fmla="*/ 289899 h 289899"/>
              <a:gd name="connsiteX6" fmla="*/ 91440 w 5942465"/>
              <a:gd name="connsiteY6" fmla="*/ 381339 h 3813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42465" h="289899">
                <a:moveTo>
                  <a:pt x="0" y="289899"/>
                </a:moveTo>
                <a:lnTo>
                  <a:pt x="0" y="221649"/>
                </a:lnTo>
                <a:cubicBezTo>
                  <a:pt x="0" y="99236"/>
                  <a:pt x="99236" y="0"/>
                  <a:pt x="221649" y="0"/>
                </a:cubicBezTo>
                <a:lnTo>
                  <a:pt x="5720816" y="0"/>
                </a:lnTo>
                <a:cubicBezTo>
                  <a:pt x="5843229" y="0"/>
                  <a:pt x="5942465" y="99236"/>
                  <a:pt x="5942465" y="221649"/>
                </a:cubicBezTo>
                <a:lnTo>
                  <a:pt x="5942465" y="289899"/>
                </a:lnTo>
              </a:path>
            </a:pathLst>
          </a:custGeom>
          <a:solidFill>
            <a:schemeClr val="bg1"/>
          </a:solidFill>
          <a:ln w="28575">
            <a:solidFill>
              <a:srgbClr val="0056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72000" rtlCol="0" anchor="t" anchorCtr="0">
            <a:noAutofit/>
          </a:bodyPr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92075" lvl="0" algn="l"/>
            <a:r>
              <a:rPr lang="en-GB" sz="80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For more information about this practice, please go to:</a:t>
            </a:r>
            <a:endParaRPr lang="en-GB" sz="800">
              <a:effectLst/>
              <a:ea typeface="Calibri" panose="020F0502020204030204" pitchFamily="34" charset="0"/>
            </a:endParaRPr>
          </a:p>
        </p:txBody>
      </p:sp>
      <p:sp>
        <p:nvSpPr>
          <p:cNvPr id="27" name="More_Info_Label" descr="More_Info_Label">
            <a:extLst>
              <a:ext uri="{FF2B5EF4-FFF2-40B4-BE49-F238E27FC236}">
                <a16:creationId xmlns:a16="http://schemas.microsoft.com/office/drawing/2014/main" id="{78D92565-524D-4885-8BD9-7913CA4B0F1C}"/>
              </a:ext>
            </a:extLst>
          </p:cNvPr>
          <p:cNvSpPr txBox="1"/>
          <p:nvPr/>
        </p:nvSpPr>
        <p:spPr>
          <a:xfrm>
            <a:off x="5521784" y="6620458"/>
            <a:ext cx="3019625" cy="213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u="sng">
                <a:solidFill>
                  <a:srgbClr val="0563C1"/>
                </a:solidFill>
                <a:effectLst/>
                <a:ea typeface="Times New Roman" panose="02020603050405020304" pitchFamily="18" charset="0"/>
                <a:cs typeface="Segoe UI" panose="020B0502040204020203" pitchFamily="34" charset="0"/>
                <a:hlinkClick r:id="rId3"/>
              </a:rPr>
              <a:t>Https://Gp-Patient.Co.Uk/Patientexperience/Results?Code=C85619</a:t>
            </a:r>
          </a:p>
        </p:txBody>
      </p:sp>
      <p:graphicFrame>
        <p:nvGraphicFramePr>
          <p:cNvPr id="28" name="P_CHART1" descr="P_CHART1">
            <a:extLst>
              <a:ext uri="{FF2B5EF4-FFF2-40B4-BE49-F238E27FC236}">
                <a16:creationId xmlns:a16="http://schemas.microsoft.com/office/drawing/2014/main" id="{C0F0F380-878A-45CE-8BC8-7C73EDDDC48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58150517"/>
              </p:ext>
            </p:extLst>
          </p:nvPr>
        </p:nvGraphicFramePr>
        <p:xfrm>
          <a:off x="3279338" y="1595501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9" name="P_TABLE1" descr="P_TABLE1">
            <a:extLst>
              <a:ext uri="{FF2B5EF4-FFF2-40B4-BE49-F238E27FC236}">
                <a16:creationId xmlns:a16="http://schemas.microsoft.com/office/drawing/2014/main" id="{3E3A9529-16BA-446A-B739-543E083C21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4020711"/>
              </p:ext>
            </p:extLst>
          </p:nvPr>
        </p:nvGraphicFramePr>
        <p:xfrm>
          <a:off x="3279337" y="2716966"/>
          <a:ext cx="279292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Definitely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To some extent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57%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34%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58%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1" name="P_CHART2" descr="P_CHART2">
            <a:extLst>
              <a:ext uri="{FF2B5EF4-FFF2-40B4-BE49-F238E27FC236}">
                <a16:creationId xmlns:a16="http://schemas.microsoft.com/office/drawing/2014/main" id="{826A5682-4E42-486C-B7A6-683D3AC522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34654416"/>
              </p:ext>
            </p:extLst>
          </p:nvPr>
        </p:nvGraphicFramePr>
        <p:xfrm>
          <a:off x="6224463" y="1582413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32" name="P_TABLE2" descr="P_TABLE2">
            <a:extLst>
              <a:ext uri="{FF2B5EF4-FFF2-40B4-BE49-F238E27FC236}">
                <a16:creationId xmlns:a16="http://schemas.microsoft.com/office/drawing/2014/main" id="{0C62F8FC-0086-4695-BFD0-5AF3E52847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4369109"/>
              </p:ext>
            </p:extLst>
          </p:nvPr>
        </p:nvGraphicFramePr>
        <p:xfrm>
          <a:off x="6224462" y="2712267"/>
          <a:ext cx="2792920" cy="70865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62%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25%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24%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4" name="P_CHART3" descr="P_CHART3">
            <a:extLst>
              <a:ext uri="{FF2B5EF4-FFF2-40B4-BE49-F238E27FC236}">
                <a16:creationId xmlns:a16="http://schemas.microsoft.com/office/drawing/2014/main" id="{CAC4FD25-C81A-4990-93B9-22D531A862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66284961"/>
              </p:ext>
            </p:extLst>
          </p:nvPr>
        </p:nvGraphicFramePr>
        <p:xfrm>
          <a:off x="9225286" y="1559925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35" name="P_TABLE3" descr="P_TABLE3">
            <a:extLst>
              <a:ext uri="{FF2B5EF4-FFF2-40B4-BE49-F238E27FC236}">
                <a16:creationId xmlns:a16="http://schemas.microsoft.com/office/drawing/2014/main" id="{ABE92BD4-9358-4AB1-A277-B64FE8EDAB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6751277"/>
              </p:ext>
            </p:extLst>
          </p:nvPr>
        </p:nvGraphicFramePr>
        <p:xfrm>
          <a:off x="9225285" y="2643492"/>
          <a:ext cx="2792920" cy="8472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337067"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255079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61%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25%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255079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24%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7" name="P_CHART4" descr="P_CHART4">
            <a:extLst>
              <a:ext uri="{FF2B5EF4-FFF2-40B4-BE49-F238E27FC236}">
                <a16:creationId xmlns:a16="http://schemas.microsoft.com/office/drawing/2014/main" id="{3E82BD7B-9D87-4446-BD06-994C09FCD51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5869895"/>
              </p:ext>
            </p:extLst>
          </p:nvPr>
        </p:nvGraphicFramePr>
        <p:xfrm>
          <a:off x="3275649" y="4167891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38" name="P_TABLE4" descr="P_TABLE4">
            <a:extLst>
              <a:ext uri="{FF2B5EF4-FFF2-40B4-BE49-F238E27FC236}">
                <a16:creationId xmlns:a16="http://schemas.microsoft.com/office/drawing/2014/main" id="{DA552899-1EC1-4C54-9AD3-C8CEAC0B3B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7774028"/>
              </p:ext>
            </p:extLst>
          </p:nvPr>
        </p:nvGraphicFramePr>
        <p:xfrm>
          <a:off x="3275648" y="5180299"/>
          <a:ext cx="279292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Definitely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To some extent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62%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30%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29%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40" name="P_CHART5" descr="P_CHART5">
            <a:extLst>
              <a:ext uri="{FF2B5EF4-FFF2-40B4-BE49-F238E27FC236}">
                <a16:creationId xmlns:a16="http://schemas.microsoft.com/office/drawing/2014/main" id="{A82EC8EE-189F-4CC3-8EFC-3EEBC67C9E2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86331040"/>
              </p:ext>
            </p:extLst>
          </p:nvPr>
        </p:nvGraphicFramePr>
        <p:xfrm>
          <a:off x="6250467" y="4134335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41" name="P_TABLE5" descr="P_TABLE5">
            <a:extLst>
              <a:ext uri="{FF2B5EF4-FFF2-40B4-BE49-F238E27FC236}">
                <a16:creationId xmlns:a16="http://schemas.microsoft.com/office/drawing/2014/main" id="{635A2275-B578-48B3-B9F6-7599B0E5C1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5197275"/>
              </p:ext>
            </p:extLst>
          </p:nvPr>
        </p:nvGraphicFramePr>
        <p:xfrm>
          <a:off x="6250466" y="5180299"/>
          <a:ext cx="279292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Definitely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To some extent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64%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29%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28%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43" name="P_CHART6" descr="P_CHART6">
            <a:extLst>
              <a:ext uri="{FF2B5EF4-FFF2-40B4-BE49-F238E27FC236}">
                <a16:creationId xmlns:a16="http://schemas.microsoft.com/office/drawing/2014/main" id="{E3D1DDA2-7277-4208-8A21-A8BA69F1AA0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33179544"/>
              </p:ext>
            </p:extLst>
          </p:nvPr>
        </p:nvGraphicFramePr>
        <p:xfrm>
          <a:off x="9225285" y="4125946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45" name="P_TABLE6" descr="P_TABLE6">
            <a:extLst>
              <a:ext uri="{FF2B5EF4-FFF2-40B4-BE49-F238E27FC236}">
                <a16:creationId xmlns:a16="http://schemas.microsoft.com/office/drawing/2014/main" id="{8792D7DC-D27B-49A3-95D2-683291D6FD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7561896"/>
              </p:ext>
            </p:extLst>
          </p:nvPr>
        </p:nvGraphicFramePr>
        <p:xfrm>
          <a:off x="9225284" y="5180299"/>
          <a:ext cx="279292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Definitely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To some extent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57%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33%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58%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32%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50" name="P_CHART7" descr="P_CHART7">
            <a:extLst>
              <a:ext uri="{FF2B5EF4-FFF2-40B4-BE49-F238E27FC236}">
                <a16:creationId xmlns:a16="http://schemas.microsoft.com/office/drawing/2014/main" id="{A1DF4613-376C-437A-A68E-EA83226FC8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05458677"/>
              </p:ext>
            </p:extLst>
          </p:nvPr>
        </p:nvGraphicFramePr>
        <p:xfrm>
          <a:off x="24301" y="4343212"/>
          <a:ext cx="2568458" cy="12078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aphicFrame>
        <p:nvGraphicFramePr>
          <p:cNvPr id="51" name="P_TABLE7" descr="P_TABLE7">
            <a:extLst>
              <a:ext uri="{FF2B5EF4-FFF2-40B4-BE49-F238E27FC236}">
                <a16:creationId xmlns:a16="http://schemas.microsoft.com/office/drawing/2014/main" id="{A12F55AA-5E6B-48D0-B4C1-F90DEDD5C8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2699709"/>
              </p:ext>
            </p:extLst>
          </p:nvPr>
        </p:nvGraphicFramePr>
        <p:xfrm>
          <a:off x="24301" y="5440557"/>
          <a:ext cx="2502896" cy="79543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25724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25724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25724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25724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349990"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222721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75%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44%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31%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222721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76%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32%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sp>
        <p:nvSpPr>
          <p:cNvPr id="3" name="P_Name" descr="P_Name_Label">
            <a:extLst>
              <a:ext uri="{FF2B5EF4-FFF2-40B4-BE49-F238E27FC236}">
                <a16:creationId xmlns:a16="http://schemas.microsoft.com/office/drawing/2014/main" id="{A4A84B98-F3B6-C0D0-014B-4CE66BB6787C}"/>
              </a:ext>
            </a:extLst>
          </p:cNvPr>
          <p:cNvSpPr txBox="1"/>
          <p:nvPr/>
        </p:nvSpPr>
        <p:spPr>
          <a:xfrm>
            <a:off x="3015016" y="68798"/>
            <a:ext cx="7918140" cy="600164"/>
          </a:xfrm>
          <a:prstGeom prst="rect">
            <a:avLst/>
          </a:prstGeom>
          <a:noFill/>
        </p:spPr>
        <p:txBody>
          <a:bodyPr wrap="square" rtlCol="0">
            <a:normAutofit fontScale="90000" lnSpcReduction="20000"/>
          </a:bodyPr>
          <a:lstStyle/>
          <a:p>
            <a:r>
              <a:rPr lang="en-GB" sz="33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 George’S Medical Centre Pms Practice</a:t>
            </a:r>
          </a:p>
        </p:txBody>
      </p:sp>
      <p:sp>
        <p:nvSpPr>
          <p:cNvPr id="2" name="P_CHART1_LOWBASEMESSAGE" descr="P_CHART1_LOWBASEMESSAGE">
            <a:extLst>
              <a:ext uri="{FF2B5EF4-FFF2-40B4-BE49-F238E27FC236}">
                <a16:creationId xmlns:a16="http://schemas.microsoft.com/office/drawing/2014/main" id="{F61F60E5-68DC-CBEF-3242-6018449BDE57}"/>
              </a:ext>
            </a:extLst>
          </p:cNvPr>
          <p:cNvSpPr txBox="1"/>
          <p:nvPr/>
        </p:nvSpPr>
        <p:spPr>
          <a:xfrm>
            <a:off x="3980096" y="1949722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4" name="P_CHART2_LOWBASEMESSAGE" descr="P_CHART2_LOWBASEMESSAGE">
            <a:extLst>
              <a:ext uri="{FF2B5EF4-FFF2-40B4-BE49-F238E27FC236}">
                <a16:creationId xmlns:a16="http://schemas.microsoft.com/office/drawing/2014/main" id="{D6FF54D5-A5F1-AD31-A4CD-C3AA368CE1E6}"/>
              </a:ext>
            </a:extLst>
          </p:cNvPr>
          <p:cNvSpPr txBox="1"/>
          <p:nvPr/>
        </p:nvSpPr>
        <p:spPr>
          <a:xfrm>
            <a:off x="6952559" y="1925440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5" name="P_CHART3_LOWBASEMESSAGE" descr="P_CHART3_LOWBASEMESSAGE">
            <a:extLst>
              <a:ext uri="{FF2B5EF4-FFF2-40B4-BE49-F238E27FC236}">
                <a16:creationId xmlns:a16="http://schemas.microsoft.com/office/drawing/2014/main" id="{5429F584-1E9E-3C6E-2724-C3EB3871EAA4}"/>
              </a:ext>
            </a:extLst>
          </p:cNvPr>
          <p:cNvSpPr txBox="1"/>
          <p:nvPr/>
        </p:nvSpPr>
        <p:spPr>
          <a:xfrm>
            <a:off x="9929732" y="1918111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6" name="P_CHART4_LOWBASEMESSAGE" descr="P_CHART4_LOWBASEMESSAGE">
            <a:extLst>
              <a:ext uri="{FF2B5EF4-FFF2-40B4-BE49-F238E27FC236}">
                <a16:creationId xmlns:a16="http://schemas.microsoft.com/office/drawing/2014/main" id="{0A7C9FE3-B453-2E12-6D2A-E5E1396903F5}"/>
              </a:ext>
            </a:extLst>
          </p:cNvPr>
          <p:cNvSpPr txBox="1"/>
          <p:nvPr/>
        </p:nvSpPr>
        <p:spPr>
          <a:xfrm>
            <a:off x="3989526" y="4492436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7" name="P_CHART5_LOWBASEMESSAGE" descr="P_CHART5_LOWBASEMESSAGE">
            <a:extLst>
              <a:ext uri="{FF2B5EF4-FFF2-40B4-BE49-F238E27FC236}">
                <a16:creationId xmlns:a16="http://schemas.microsoft.com/office/drawing/2014/main" id="{B4D7ED48-E5F7-3120-B898-9CFDE027FE0D}"/>
              </a:ext>
            </a:extLst>
          </p:cNvPr>
          <p:cNvSpPr txBox="1"/>
          <p:nvPr/>
        </p:nvSpPr>
        <p:spPr>
          <a:xfrm>
            <a:off x="6974086" y="4482937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8" name="P_CHART6_LOWBASEMESSAGE" descr="P_CHART6_LOWBASEMESSAGE">
            <a:extLst>
              <a:ext uri="{FF2B5EF4-FFF2-40B4-BE49-F238E27FC236}">
                <a16:creationId xmlns:a16="http://schemas.microsoft.com/office/drawing/2014/main" id="{2025D59E-99D9-7798-2573-7485FBCFD4D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10011275" y="4482937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10" name="P_CHART7_LOWBASEMESSAGE" descr="P_CHART7_LOWBASEMESSAGE">
            <a:extLst>
              <a:ext uri="{FF2B5EF4-FFF2-40B4-BE49-F238E27FC236}">
                <a16:creationId xmlns:a16="http://schemas.microsoft.com/office/drawing/2014/main" id="{54583A4F-9498-798B-4C96-6E5527DFB3BC}"/>
              </a:ext>
            </a:extLst>
          </p:cNvPr>
          <p:cNvSpPr txBox="1"/>
          <p:nvPr/>
        </p:nvSpPr>
        <p:spPr>
          <a:xfrm>
            <a:off x="583737" y="4723298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9" name="P_T2" descr="P_T2">
            <a:extLst>
              <a:ext uri="{FF2B5EF4-FFF2-40B4-BE49-F238E27FC236}">
                <a16:creationId xmlns:a16="http://schemas.microsoft.com/office/drawing/2014/main" id="{2B7085A3-E660-45F8-67AF-08B3623AEB59}"/>
              </a:ext>
            </a:extLst>
          </p:cNvPr>
          <p:cNvSpPr txBox="1"/>
          <p:nvPr/>
        </p:nvSpPr>
        <p:spPr>
          <a:xfrm>
            <a:off x="7209614" y="1970845"/>
            <a:ext cx="842704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84%</a:t>
            </a:r>
          </a:p>
        </p:txBody>
      </p:sp>
      <p:sp>
        <p:nvSpPr>
          <p:cNvPr id="11" name="P_T1" descr="P_T1">
            <a:extLst>
              <a:ext uri="{FF2B5EF4-FFF2-40B4-BE49-F238E27FC236}">
                <a16:creationId xmlns:a16="http://schemas.microsoft.com/office/drawing/2014/main" id="{131CD6FD-B5C3-5A5A-23DC-41539F941EB5}"/>
              </a:ext>
            </a:extLst>
          </p:cNvPr>
          <p:cNvSpPr txBox="1"/>
          <p:nvPr/>
        </p:nvSpPr>
        <p:spPr>
          <a:xfrm>
            <a:off x="4292082" y="1953294"/>
            <a:ext cx="737118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96%</a:t>
            </a:r>
          </a:p>
        </p:txBody>
      </p:sp>
      <p:sp>
        <p:nvSpPr>
          <p:cNvPr id="12" name="P_T3" descr="P_T3">
            <a:extLst>
              <a:ext uri="{FF2B5EF4-FFF2-40B4-BE49-F238E27FC236}">
                <a16:creationId xmlns:a16="http://schemas.microsoft.com/office/drawing/2014/main" id="{72124BA1-DD15-B631-430C-FEF55C4E3ADF}"/>
              </a:ext>
            </a:extLst>
          </p:cNvPr>
          <p:cNvSpPr txBox="1"/>
          <p:nvPr/>
        </p:nvSpPr>
        <p:spPr>
          <a:xfrm>
            <a:off x="10179698" y="1928057"/>
            <a:ext cx="895739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86%</a:t>
            </a:r>
          </a:p>
        </p:txBody>
      </p:sp>
      <p:sp>
        <p:nvSpPr>
          <p:cNvPr id="13" name="P_T4" descr="P_T4">
            <a:extLst>
              <a:ext uri="{FF2B5EF4-FFF2-40B4-BE49-F238E27FC236}">
                <a16:creationId xmlns:a16="http://schemas.microsoft.com/office/drawing/2014/main" id="{90141FEB-7FDE-B65E-621A-07A474A73CF8}"/>
              </a:ext>
            </a:extLst>
          </p:cNvPr>
          <p:cNvSpPr txBox="1"/>
          <p:nvPr/>
        </p:nvSpPr>
        <p:spPr>
          <a:xfrm>
            <a:off x="4292082" y="4530328"/>
            <a:ext cx="864578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96%</a:t>
            </a:r>
          </a:p>
        </p:txBody>
      </p:sp>
      <p:sp>
        <p:nvSpPr>
          <p:cNvPr id="14" name="P_T5" descr="P_T5">
            <a:extLst>
              <a:ext uri="{FF2B5EF4-FFF2-40B4-BE49-F238E27FC236}">
                <a16:creationId xmlns:a16="http://schemas.microsoft.com/office/drawing/2014/main" id="{CB2BFDFD-9ECF-0AC9-3863-9C6E99FD49DE}"/>
              </a:ext>
            </a:extLst>
          </p:cNvPr>
          <p:cNvSpPr txBox="1"/>
          <p:nvPr/>
        </p:nvSpPr>
        <p:spPr>
          <a:xfrm>
            <a:off x="7208647" y="4505803"/>
            <a:ext cx="843671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94%</a:t>
            </a:r>
          </a:p>
        </p:txBody>
      </p:sp>
      <p:sp>
        <p:nvSpPr>
          <p:cNvPr id="15" name="P_T6" descr="P_T6">
            <a:extLst>
              <a:ext uri="{FF2B5EF4-FFF2-40B4-BE49-F238E27FC236}">
                <a16:creationId xmlns:a16="http://schemas.microsoft.com/office/drawing/2014/main" id="{76FF8C08-68EA-9309-14CC-3DBCDC778D6F}"/>
              </a:ext>
            </a:extLst>
          </p:cNvPr>
          <p:cNvSpPr txBox="1"/>
          <p:nvPr/>
        </p:nvSpPr>
        <p:spPr>
          <a:xfrm>
            <a:off x="10179698" y="4484723"/>
            <a:ext cx="895739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84%</a:t>
            </a:r>
          </a:p>
        </p:txBody>
      </p:sp>
      <p:sp>
        <p:nvSpPr>
          <p:cNvPr id="16" name="P_T7" descr="P_T7">
            <a:extLst>
              <a:ext uri="{FF2B5EF4-FFF2-40B4-BE49-F238E27FC236}">
                <a16:creationId xmlns:a16="http://schemas.microsoft.com/office/drawing/2014/main" id="{6AFF8DA4-DA84-268A-0580-8F0AEEBE0E88}"/>
              </a:ext>
            </a:extLst>
          </p:cNvPr>
          <p:cNvSpPr txBox="1"/>
          <p:nvPr/>
        </p:nvSpPr>
        <p:spPr>
          <a:xfrm>
            <a:off x="877078" y="4738241"/>
            <a:ext cx="830424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75%</a:t>
            </a:r>
          </a:p>
        </p:txBody>
      </p:sp>
    </p:spTree>
    <p:extLst>
      <p:ext uri="{BB962C8B-B14F-4D97-AF65-F5344CB8AC3E}">
        <p14:creationId xmlns:p14="http://schemas.microsoft.com/office/powerpoint/2010/main" val="21675367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8.0.0"/>
  <p:tag name="AS_OS" val="Microsoft Windows NT 10.0.20348.0"/>
  <p:tag name="AS_RELEASE_DATE" val="2022.01.14"/>
  <p:tag name="AS_TITLE" val="Aspose.Slides for .NET5"/>
  <p:tag name="AS_VERSION" val="22.1"/>
</p:tagLst>
</file>

<file path=ppt/theme/theme1.xml><?xml version="1.0" encoding="utf-8"?>
<a:theme xmlns:a="http://schemas.openxmlformats.org/drawingml/2006/main" name="Office Theme">
  <a:themeElements>
    <a:clrScheme name="GPPS infographic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2060"/>
      </a:hlink>
      <a:folHlink>
        <a:srgbClr val="375623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lcf76f155ced4ddcb4097134ff3c332f xmlns="8fb53b4f-1204-4cd9-8a55-a9d7af4fbf3e">
      <Terms xmlns="http://schemas.microsoft.com/office/infopath/2007/PartnerControls"/>
    </lcf76f155ced4ddcb4097134ff3c332f>
    <TaxCatchAll xmlns="cccaf3ac-2de9-44d4-aa31-54302fceb5f7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FAB909D2035A345A9E4149139BE13AC" ma:contentTypeVersion="20" ma:contentTypeDescription="Create a new document." ma:contentTypeScope="" ma:versionID="74fb7e07138cb6642e4964aa2b9c0087">
  <xsd:schema xmlns:xsd="http://www.w3.org/2001/XMLSchema" xmlns:xs="http://www.w3.org/2001/XMLSchema" xmlns:p="http://schemas.microsoft.com/office/2006/metadata/properties" xmlns:ns1="http://schemas.microsoft.com/sharepoint/v3" xmlns:ns2="8fb53b4f-1204-4cd9-8a55-a9d7af4fbf3e" xmlns:ns3="9d2b163f-2795-4980-a00f-d619f53f7de8" xmlns:ns4="cccaf3ac-2de9-44d4-aa31-54302fceb5f7" targetNamespace="http://schemas.microsoft.com/office/2006/metadata/properties" ma:root="true" ma:fieldsID="be0f3d0247cdc5f5e7e4f20eb17769cc" ns1:_="" ns2:_="" ns3:_="" ns4:_="">
    <xsd:import namespace="http://schemas.microsoft.com/sharepoint/v3"/>
    <xsd:import namespace="8fb53b4f-1204-4cd9-8a55-a9d7af4fbf3e"/>
    <xsd:import namespace="9d2b163f-2795-4980-a00f-d619f53f7de8"/>
    <xsd:import namespace="cccaf3ac-2de9-44d4-aa31-54302fceb5f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OCR" minOccurs="0"/>
                <xsd:element ref="ns1:_ip_UnifiedCompliancePolicyProperties" minOccurs="0"/>
                <xsd:element ref="ns1:_ip_UnifiedCompliancePolicyUIAction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9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0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fb53b4f-1204-4cd9-8a55-a9d7af4fbf3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MediaLengthInSeconds" ma:index="22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443b0bdb-28a8-4814-9fb9-624c17c095f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6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d2b163f-2795-4980-a00f-d619f53f7de8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caf3ac-2de9-44d4-aa31-54302fceb5f7" elementFormDefault="qualified">
    <xsd:import namespace="http://schemas.microsoft.com/office/2006/documentManagement/types"/>
    <xsd:import namespace="http://schemas.microsoft.com/office/infopath/2007/PartnerControls"/>
    <xsd:element name="TaxCatchAll" ma:index="25" nillable="true" ma:displayName="Taxonomy Catch All Column" ma:hidden="true" ma:list="{2dd72fbd-e727-49a0-b69d-9c12a1d60425}" ma:internalName="TaxCatchAll" ma:showField="CatchAllData" ma:web="9d2b163f-2795-4980-a00f-d619f53f7de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B94DFD0-69E0-4EE1-9ED8-8A99BA239BE7}">
  <ds:schemaRefs>
    <ds:schemaRef ds:uri="9d2b163f-2795-4980-a00f-d619f53f7de8"/>
    <ds:schemaRef ds:uri="http://purl.org/dc/dcmitype/"/>
    <ds:schemaRef ds:uri="http://schemas.microsoft.com/office/2006/documentManagement/types"/>
    <ds:schemaRef ds:uri="http://purl.org/dc/terms/"/>
    <ds:schemaRef ds:uri="http://schemas.microsoft.com/office/infopath/2007/PartnerControls"/>
    <ds:schemaRef ds:uri="http://www.w3.org/XML/1998/namespace"/>
    <ds:schemaRef ds:uri="http://purl.org/dc/elements/1.1/"/>
    <ds:schemaRef ds:uri="http://schemas.openxmlformats.org/package/2006/metadata/core-properties"/>
    <ds:schemaRef ds:uri="cccaf3ac-2de9-44d4-aa31-54302fceb5f7"/>
    <ds:schemaRef ds:uri="8fb53b4f-1204-4cd9-8a55-a9d7af4fbf3e"/>
    <ds:schemaRef ds:uri="http://schemas.microsoft.com/sharepoint/v3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712539F9-5A59-46A3-8551-7CE186C19FD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8fb53b4f-1204-4cd9-8a55-a9d7af4fbf3e"/>
    <ds:schemaRef ds:uri="9d2b163f-2795-4980-a00f-d619f53f7de8"/>
    <ds:schemaRef ds:uri="cccaf3ac-2de9-44d4-aa31-54302fceb5f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E7748EA-B498-459E-B48E-49342320099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620</Words>
  <Application>Microsoft Office PowerPoint</Application>
  <PresentationFormat>Widescreen</PresentationFormat>
  <Paragraphs>198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Times New Roman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Garry Levett</dc:creator>
  <cp:lastModifiedBy>Julie Smith</cp:lastModifiedBy>
  <cp:revision>254</cp:revision>
  <cp:lastPrinted>2025-09-10T07:09:18Z</cp:lastPrinted>
  <dcterms:created xsi:type="dcterms:W3CDTF">2022-02-15T10:00:54Z</dcterms:created>
  <dcterms:modified xsi:type="dcterms:W3CDTF">2025-09-10T07:09:43Z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0x0101005FAB909D2035A345A9E4149139BE13AC</vt:lpwstr>
  </property>
  <property fmtid="{D5CDD505-2E9C-101B-9397-08002B2CF9AE}" pid="3" name="MediaServiceImageTags">
    <vt:lpwstr/>
  </property>
</Properties>
</file>